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1"/>
  </p:notesMasterIdLst>
  <p:sldIdLst>
    <p:sldId id="256" r:id="rId2"/>
    <p:sldId id="257" r:id="rId3"/>
    <p:sldId id="294" r:id="rId4"/>
    <p:sldId id="258" r:id="rId5"/>
    <p:sldId id="259" r:id="rId6"/>
    <p:sldId id="260" r:id="rId7"/>
    <p:sldId id="264" r:id="rId8"/>
    <p:sldId id="316" r:id="rId9"/>
    <p:sldId id="317" r:id="rId10"/>
    <p:sldId id="318" r:id="rId11"/>
    <p:sldId id="319" r:id="rId12"/>
    <p:sldId id="320" r:id="rId13"/>
    <p:sldId id="321" r:id="rId14"/>
    <p:sldId id="265" r:id="rId15"/>
    <p:sldId id="325" r:id="rId16"/>
    <p:sldId id="314" r:id="rId17"/>
    <p:sldId id="322" r:id="rId18"/>
    <p:sldId id="323" r:id="rId19"/>
    <p:sldId id="324" r:id="rId20"/>
    <p:sldId id="295" r:id="rId21"/>
    <p:sldId id="296" r:id="rId22"/>
    <p:sldId id="297" r:id="rId23"/>
    <p:sldId id="302" r:id="rId24"/>
    <p:sldId id="298" r:id="rId25"/>
    <p:sldId id="299" r:id="rId26"/>
    <p:sldId id="300" r:id="rId27"/>
    <p:sldId id="301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274" r:id="rId40"/>
  </p:sldIdLst>
  <p:sldSz cx="9144000" cy="5143500" type="screen16x9"/>
  <p:notesSz cx="6858000" cy="9144000"/>
  <p:embeddedFontLst>
    <p:embeddedFont>
      <p:font typeface="Aldhabi" panose="01000000000000000000" pitchFamily="2" charset="-78"/>
      <p:regular r:id="rId42"/>
    </p:embeddedFont>
    <p:embeddedFont>
      <p:font typeface="Arabic Typesetting" panose="03020402040406030203" pitchFamily="66" charset="-78"/>
      <p:regular r:id="rId43"/>
    </p:embeddedFont>
    <p:embeddedFont>
      <p:font typeface="Arial Black" panose="020B0A04020102020204" pitchFamily="34" charset="0"/>
      <p:bold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Roboto Black" panose="02000000000000000000" pitchFamily="2" charset="0"/>
      <p:bold r:id="rId49"/>
      <p:boldItalic r:id="rId50"/>
    </p:embeddedFont>
    <p:embeddedFont>
      <p:font typeface="Roboto Light" panose="02000000000000000000" pitchFamily="2" charset="0"/>
      <p:regular r:id="rId51"/>
      <p:bold r:id="rId52"/>
      <p:italic r:id="rId53"/>
      <p:boldItalic r:id="rId54"/>
    </p:embeddedFont>
    <p:embeddedFont>
      <p:font typeface="Roboto Thin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38E1FF-C60C-4FD1-8D82-83F0CD39E12E}" v="290" dt="2022-01-25T12:52:41.387"/>
    <p1510:client id="{B12B00A8-0D21-46CA-8420-53C4F35AA5B8}" v="4" dt="2022-01-25T17:28:29.679"/>
  </p1510:revLst>
</p1510:revInfo>
</file>

<file path=ppt/tableStyles.xml><?xml version="1.0" encoding="utf-8"?>
<a:tblStyleLst xmlns:a="http://schemas.openxmlformats.org/drawingml/2006/main" def="{0B1D335C-16CA-4BED-A080-E1DB52E9EC2E}">
  <a:tblStyle styleId="{0B1D335C-16CA-4BED-A080-E1DB52E9EC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alya Sakinah" userId="bd1ee272e525a4d5" providerId="LiveId" clId="{B12B00A8-0D21-46CA-8420-53C4F35AA5B8}"/>
    <pc:docChg chg="undo redo custSel modSld">
      <pc:chgData name="Nuralya Sakinah" userId="bd1ee272e525a4d5" providerId="LiveId" clId="{B12B00A8-0D21-46CA-8420-53C4F35AA5B8}" dt="2022-01-25T17:37:20.965" v="582" actId="1076"/>
      <pc:docMkLst>
        <pc:docMk/>
      </pc:docMkLst>
      <pc:sldChg chg="modSp mod">
        <pc:chgData name="Nuralya Sakinah" userId="bd1ee272e525a4d5" providerId="LiveId" clId="{B12B00A8-0D21-46CA-8420-53C4F35AA5B8}" dt="2022-01-25T16:16:11.965" v="11" actId="1076"/>
        <pc:sldMkLst>
          <pc:docMk/>
          <pc:sldMk cId="0" sldId="256"/>
        </pc:sldMkLst>
        <pc:spChg chg="mod">
          <ac:chgData name="Nuralya Sakinah" userId="bd1ee272e525a4d5" providerId="LiveId" clId="{B12B00A8-0D21-46CA-8420-53C4F35AA5B8}" dt="2022-01-25T16:14:09.629" v="9" actId="107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6:14:16.501" v="10" actId="107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6:16:11.965" v="11" actId="1076"/>
          <ac:spMkLst>
            <pc:docMk/>
            <pc:sldMk cId="0" sldId="256"/>
            <ac:spMk id="13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6:13:05.034" v="1" actId="1076"/>
          <ac:spMkLst>
            <pc:docMk/>
            <pc:sldMk cId="0" sldId="256"/>
            <ac:spMk id="17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6:13:09.132" v="2" actId="1076"/>
          <ac:spMkLst>
            <pc:docMk/>
            <pc:sldMk cId="0" sldId="256"/>
            <ac:spMk id="179" creationId="{00000000-0000-0000-0000-000000000000}"/>
          </ac:spMkLst>
        </pc:spChg>
      </pc:sldChg>
      <pc:sldChg chg="modSp mod">
        <pc:chgData name="Nuralya Sakinah" userId="bd1ee272e525a4d5" providerId="LiveId" clId="{B12B00A8-0D21-46CA-8420-53C4F35AA5B8}" dt="2022-01-25T17:15:48.206" v="383" actId="1076"/>
        <pc:sldMkLst>
          <pc:docMk/>
          <pc:sldMk cId="0" sldId="257"/>
        </pc:sldMkLst>
        <pc:spChg chg="mod">
          <ac:chgData name="Nuralya Sakinah" userId="bd1ee272e525a4d5" providerId="LiveId" clId="{B12B00A8-0D21-46CA-8420-53C4F35AA5B8}" dt="2022-01-25T17:15:48.206" v="383" actId="1076"/>
          <ac:spMkLst>
            <pc:docMk/>
            <pc:sldMk cId="0" sldId="257"/>
            <ac:spMk id="225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5:19.634" v="381" actId="1076"/>
          <ac:spMkLst>
            <pc:docMk/>
            <pc:sldMk cId="0" sldId="257"/>
            <ac:spMk id="22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5:35.170" v="382" actId="1076"/>
          <ac:spMkLst>
            <pc:docMk/>
            <pc:sldMk cId="0" sldId="257"/>
            <ac:spMk id="231" creationId="{00000000-0000-0000-0000-000000000000}"/>
          </ac:spMkLst>
        </pc:spChg>
        <pc:picChg chg="mod">
          <ac:chgData name="Nuralya Sakinah" userId="bd1ee272e525a4d5" providerId="LiveId" clId="{B12B00A8-0D21-46CA-8420-53C4F35AA5B8}" dt="2022-01-25T17:15:08.724" v="380" actId="1076"/>
          <ac:picMkLst>
            <pc:docMk/>
            <pc:sldMk cId="0" sldId="257"/>
            <ac:picMk id="3" creationId="{A6C34371-76B7-4489-82FC-B8B9D2F2B9FF}"/>
          </ac:picMkLst>
        </pc:picChg>
        <pc:picChg chg="mod">
          <ac:chgData name="Nuralya Sakinah" userId="bd1ee272e525a4d5" providerId="LiveId" clId="{B12B00A8-0D21-46CA-8420-53C4F35AA5B8}" dt="2022-01-25T17:13:31.762" v="379" actId="1076"/>
          <ac:picMkLst>
            <pc:docMk/>
            <pc:sldMk cId="0" sldId="257"/>
            <ac:picMk id="17" creationId="{02EDE7F3-A625-464E-A634-B346B4C47D97}"/>
          </ac:picMkLst>
        </pc:picChg>
      </pc:sldChg>
      <pc:sldChg chg="modSp mod">
        <pc:chgData name="Nuralya Sakinah" userId="bd1ee272e525a4d5" providerId="LiveId" clId="{B12B00A8-0D21-46CA-8420-53C4F35AA5B8}" dt="2022-01-25T17:10:53.236" v="368" actId="20577"/>
        <pc:sldMkLst>
          <pc:docMk/>
          <pc:sldMk cId="0" sldId="259"/>
        </pc:sldMkLst>
        <pc:spChg chg="mod">
          <ac:chgData name="Nuralya Sakinah" userId="bd1ee272e525a4d5" providerId="LiveId" clId="{B12B00A8-0D21-46CA-8420-53C4F35AA5B8}" dt="2022-01-25T16:55:55.394" v="250" actId="1076"/>
          <ac:spMkLst>
            <pc:docMk/>
            <pc:sldMk cId="0" sldId="259"/>
            <ac:spMk id="276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0:53.236" v="368" actId="20577"/>
          <ac:spMkLst>
            <pc:docMk/>
            <pc:sldMk cId="0" sldId="259"/>
            <ac:spMk id="277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6:55:41.160" v="249" actId="20577"/>
          <ac:spMkLst>
            <pc:docMk/>
            <pc:sldMk cId="0" sldId="259"/>
            <ac:spMk id="27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6:49:54.300" v="80" actId="1076"/>
          <ac:spMkLst>
            <pc:docMk/>
            <pc:sldMk cId="0" sldId="259"/>
            <ac:spMk id="27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08:55.800" v="304" actId="1076"/>
          <ac:spMkLst>
            <pc:docMk/>
            <pc:sldMk cId="0" sldId="259"/>
            <ac:spMk id="28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6:53:27.807" v="199" actId="1076"/>
          <ac:spMkLst>
            <pc:docMk/>
            <pc:sldMk cId="0" sldId="259"/>
            <ac:spMk id="281" creationId="{00000000-0000-0000-0000-000000000000}"/>
          </ac:spMkLst>
        </pc:spChg>
      </pc:sldChg>
      <pc:sldChg chg="addSp modSp mod">
        <pc:chgData name="Nuralya Sakinah" userId="bd1ee272e525a4d5" providerId="LiveId" clId="{B12B00A8-0D21-46CA-8420-53C4F35AA5B8}" dt="2022-01-25T17:37:20.965" v="582" actId="1076"/>
        <pc:sldMkLst>
          <pc:docMk/>
          <pc:sldMk cId="0" sldId="260"/>
        </pc:sldMkLst>
        <pc:spChg chg="mod">
          <ac:chgData name="Nuralya Sakinah" userId="bd1ee272e525a4d5" providerId="LiveId" clId="{B12B00A8-0D21-46CA-8420-53C4F35AA5B8}" dt="2022-01-25T17:20:30.074" v="488" actId="255"/>
          <ac:spMkLst>
            <pc:docMk/>
            <pc:sldMk cId="0" sldId="260"/>
            <ac:spMk id="296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20.965" v="582" actId="1076"/>
          <ac:spMkLst>
            <pc:docMk/>
            <pc:sldMk cId="0" sldId="260"/>
            <ac:spMk id="297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29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1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2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3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4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5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6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7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0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1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2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3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4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5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6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7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1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1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2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3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4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5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6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7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2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1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2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3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4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5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6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7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3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4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41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42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43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44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18:44.349" v="388" actId="1076"/>
          <ac:spMkLst>
            <pc:docMk/>
            <pc:sldMk cId="0" sldId="260"/>
            <ac:spMk id="345" creationId="{00000000-0000-0000-0000-000000000000}"/>
          </ac:spMkLst>
        </pc:spChg>
        <pc:grpChg chg="mod">
          <ac:chgData name="Nuralya Sakinah" userId="bd1ee272e525a4d5" providerId="LiveId" clId="{B12B00A8-0D21-46CA-8420-53C4F35AA5B8}" dt="2022-01-25T17:18:44.349" v="388" actId="1076"/>
          <ac:grpSpMkLst>
            <pc:docMk/>
            <pc:sldMk cId="0" sldId="260"/>
            <ac:grpSpMk id="346" creationId="{00000000-0000-0000-0000-000000000000}"/>
          </ac:grpSpMkLst>
        </pc:grpChg>
        <pc:grpChg chg="mod">
          <ac:chgData name="Nuralya Sakinah" userId="bd1ee272e525a4d5" providerId="LiveId" clId="{B12B00A8-0D21-46CA-8420-53C4F35AA5B8}" dt="2022-01-25T17:18:44.349" v="388" actId="1076"/>
          <ac:grpSpMkLst>
            <pc:docMk/>
            <pc:sldMk cId="0" sldId="260"/>
            <ac:grpSpMk id="349" creationId="{00000000-0000-0000-0000-000000000000}"/>
          </ac:grpSpMkLst>
        </pc:grpChg>
        <pc:grpChg chg="mod">
          <ac:chgData name="Nuralya Sakinah" userId="bd1ee272e525a4d5" providerId="LiveId" clId="{B12B00A8-0D21-46CA-8420-53C4F35AA5B8}" dt="2022-01-25T17:18:44.349" v="388" actId="1076"/>
          <ac:grpSpMkLst>
            <pc:docMk/>
            <pc:sldMk cId="0" sldId="260"/>
            <ac:grpSpMk id="354" creationId="{00000000-0000-0000-0000-000000000000}"/>
          </ac:grpSpMkLst>
        </pc:grpChg>
        <pc:grpChg chg="mod">
          <ac:chgData name="Nuralya Sakinah" userId="bd1ee272e525a4d5" providerId="LiveId" clId="{B12B00A8-0D21-46CA-8420-53C4F35AA5B8}" dt="2022-01-25T17:18:44.349" v="388" actId="1076"/>
          <ac:grpSpMkLst>
            <pc:docMk/>
            <pc:sldMk cId="0" sldId="260"/>
            <ac:grpSpMk id="359" creationId="{00000000-0000-0000-0000-000000000000}"/>
          </ac:grpSpMkLst>
        </pc:grpChg>
        <pc:grpChg chg="mod">
          <ac:chgData name="Nuralya Sakinah" userId="bd1ee272e525a4d5" providerId="LiveId" clId="{B12B00A8-0D21-46CA-8420-53C4F35AA5B8}" dt="2022-01-25T17:18:44.349" v="388" actId="1076"/>
          <ac:grpSpMkLst>
            <pc:docMk/>
            <pc:sldMk cId="0" sldId="260"/>
            <ac:grpSpMk id="365" creationId="{00000000-0000-0000-0000-000000000000}"/>
          </ac:grpSpMkLst>
        </pc:grpChg>
        <pc:picChg chg="add mod">
          <ac:chgData name="Nuralya Sakinah" userId="bd1ee272e525a4d5" providerId="LiveId" clId="{B12B00A8-0D21-46CA-8420-53C4F35AA5B8}" dt="2022-01-25T17:28:29.678" v="496" actId="1076"/>
          <ac:picMkLst>
            <pc:docMk/>
            <pc:sldMk cId="0" sldId="260"/>
            <ac:picMk id="1026" creationId="{D7D6207A-F3B9-4835-BAB9-966414C525D9}"/>
          </ac:picMkLst>
        </pc:picChg>
        <pc:cxnChg chg="mod">
          <ac:chgData name="Nuralya Sakinah" userId="bd1ee272e525a4d5" providerId="LiveId" clId="{B12B00A8-0D21-46CA-8420-53C4F35AA5B8}" dt="2022-01-25T17:20:38.992" v="489" actId="1076"/>
          <ac:cxnSpMkLst>
            <pc:docMk/>
            <pc:sldMk cId="0" sldId="260"/>
            <ac:cxnSpMk id="298" creationId="{00000000-0000-0000-0000-000000000000}"/>
          </ac:cxnSpMkLst>
        </pc:cxnChg>
      </pc:sldChg>
      <pc:sldChg chg="modSp mod">
        <pc:chgData name="Nuralya Sakinah" userId="bd1ee272e525a4d5" providerId="LiveId" clId="{B12B00A8-0D21-46CA-8420-53C4F35AA5B8}" dt="2022-01-25T17:37:18.143" v="580" actId="1076"/>
        <pc:sldMkLst>
          <pc:docMk/>
          <pc:sldMk cId="0" sldId="262"/>
        </pc:sldMkLst>
        <pc:spChg chg="mod">
          <ac:chgData name="Nuralya Sakinah" userId="bd1ee272e525a4d5" providerId="LiveId" clId="{B12B00A8-0D21-46CA-8420-53C4F35AA5B8}" dt="2022-01-25T17:37:12.492" v="575" actId="20577"/>
          <ac:spMkLst>
            <pc:docMk/>
            <pc:sldMk cId="0" sldId="262"/>
            <ac:spMk id="403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8.143" v="580" actId="1076"/>
          <ac:spMkLst>
            <pc:docMk/>
            <pc:sldMk cId="0" sldId="262"/>
            <ac:spMk id="41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1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1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2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3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4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5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6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7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2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2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5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6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7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8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39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40" creationId="{00000000-0000-0000-0000-000000000000}"/>
          </ac:spMkLst>
        </pc:spChg>
        <pc:spChg chg="mod">
          <ac:chgData name="Nuralya Sakinah" userId="bd1ee272e525a4d5" providerId="LiveId" clId="{B12B00A8-0D21-46CA-8420-53C4F35AA5B8}" dt="2022-01-25T17:37:11.530" v="570" actId="1076"/>
          <ac:spMkLst>
            <pc:docMk/>
            <pc:sldMk cId="0" sldId="262"/>
            <ac:spMk id="441" creationId="{00000000-0000-0000-0000-000000000000}"/>
          </ac:spMkLst>
        </pc:spChg>
        <pc:cxnChg chg="mod">
          <ac:chgData name="Nuralya Sakinah" userId="bd1ee272e525a4d5" providerId="LiveId" clId="{B12B00A8-0D21-46CA-8420-53C4F35AA5B8}" dt="2022-01-25T17:37:11.693" v="571" actId="1076"/>
          <ac:cxnSpMkLst>
            <pc:docMk/>
            <pc:sldMk cId="0" sldId="262"/>
            <ac:cxnSpMk id="407" creationId="{00000000-0000-0000-0000-000000000000}"/>
          </ac:cxnSpMkLst>
        </pc:cxnChg>
      </pc:sldChg>
    </pc:docChg>
  </pc:docChgLst>
  <pc:docChgLst>
    <pc:chgData name="Nuralya Sakinah" userId="bd1ee272e525a4d5" providerId="LiveId" clId="{DB7B2126-DEA0-4076-AC31-7BC1ED7EDB2C}"/>
    <pc:docChg chg="modSld">
      <pc:chgData name="Nuralya Sakinah" userId="bd1ee272e525a4d5" providerId="LiveId" clId="{DB7B2126-DEA0-4076-AC31-7BC1ED7EDB2C}" dt="2022-01-26T12:42:18.850" v="2" actId="1076"/>
      <pc:docMkLst>
        <pc:docMk/>
      </pc:docMkLst>
      <pc:sldChg chg="modSp mod">
        <pc:chgData name="Nuralya Sakinah" userId="bd1ee272e525a4d5" providerId="LiveId" clId="{DB7B2126-DEA0-4076-AC31-7BC1ED7EDB2C}" dt="2022-01-26T12:42:18.850" v="2" actId="1076"/>
        <pc:sldMkLst>
          <pc:docMk/>
          <pc:sldMk cId="0" sldId="274"/>
        </pc:sldMkLst>
        <pc:spChg chg="mod">
          <ac:chgData name="Nuralya Sakinah" userId="bd1ee272e525a4d5" providerId="LiveId" clId="{DB7B2126-DEA0-4076-AC31-7BC1ED7EDB2C}" dt="2022-01-26T12:42:14.434" v="1" actId="1076"/>
          <ac:spMkLst>
            <pc:docMk/>
            <pc:sldMk cId="0" sldId="274"/>
            <ac:spMk id="1126" creationId="{00000000-0000-0000-0000-000000000000}"/>
          </ac:spMkLst>
        </pc:spChg>
        <pc:spChg chg="mod">
          <ac:chgData name="Nuralya Sakinah" userId="bd1ee272e525a4d5" providerId="LiveId" clId="{DB7B2126-DEA0-4076-AC31-7BC1ED7EDB2C}" dt="2022-01-26T12:42:18.850" v="2" actId="1076"/>
          <ac:spMkLst>
            <pc:docMk/>
            <pc:sldMk cId="0" sldId="274"/>
            <ac:spMk id="112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06611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832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364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18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1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490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012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509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94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725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07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98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68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06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0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7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35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774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99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68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60" r:id="rId7"/>
    <p:sldLayoutId id="2147483661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8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6371210" y="3499211"/>
            <a:ext cx="2017812" cy="4370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600" dirty="0">
                <a:solidFill>
                  <a:schemeClr val="accent1"/>
                </a:solidFill>
              </a:rPr>
              <a:t>EMPIRE BOOKSTORE INFORMATION SYSTEM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6484275" y="2051383"/>
            <a:ext cx="1886815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00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بِسْمِ اللَّهِ الرَّحْمَنِ الرَّحِيم</a:t>
            </a:r>
            <a:endParaRPr lang="en-MY" sz="2000" dirty="0"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Here is where your presentation begins.</a:t>
            </a:r>
          </a:p>
        </p:txBody>
      </p:sp>
      <p:sp>
        <p:nvSpPr>
          <p:cNvPr id="111" name="Google Shape;111;p22"/>
          <p:cNvSpPr/>
          <p:nvPr/>
        </p:nvSpPr>
        <p:spPr>
          <a:xfrm>
            <a:off x="4253268" y="4488657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5484908" y="1215091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5573545" y="1342673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5639244" y="1459960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5393223" y="1082135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1788430" y="902221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2051271" y="2657983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3669518" y="2725241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3046056" y="2553772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484974" y="1971870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938815" y="1926039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4008759" y="1967287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4008759" y="2098707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4008759" y="223012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4008759" y="2494481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4008759" y="2625901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4008759" y="2888743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4008759" y="3020163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4008759" y="3282981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2072675" y="1967287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72675" y="2098707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072675" y="2363060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4123359" y="1701398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2575418" y="1701398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474272" y="2988058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804347" y="4037863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039034" y="394894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3923181" y="56973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271938" y="2272911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4399950" y="1418401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5353487" y="2473821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2757252" y="4509293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5925000" y="755083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3235545" y="4212043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1307090" y="2509766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5593389" y="1713636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627072" y="827332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5342785" y="2971261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5774192" y="2919960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6221458" y="3632924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917346" y="2990985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5373355" y="2801641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6255171" y="3481419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5637708" y="2875833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6205934" y="3335626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99902" y="1987083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271946" y="2580215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217549" y="2440204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235882" y="1845200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367302" y="1518028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304651" y="1717499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355593" y="2705565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1185604" y="4537223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1646092" y="4909050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1096078" y="4248203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126744" y="4396876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1036619" y="4039399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1505049" y="4852254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1805251" y="4890550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3345562" y="1643330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4399950" y="588942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4977582" y="588942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521030" y="4066897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615762" y="4164701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615762" y="4238053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615762" y="4311382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5973902" y="2384464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3590838" y="443964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3720735" y="553167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921995" y="2430318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1525613" y="1446211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5950963" y="266521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921995" y="2699254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2184204" y="1435509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2864222" y="1453842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1166504" y="158016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5460457" y="532410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758493" y="481972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1582145" y="3597771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940351" y="481972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582145" y="1941324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5223602" y="4536023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2183148" y="4665908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657642" y="2564786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697377" y="1615832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5703430" y="3380784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5889847" y="3379248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5793579" y="3467886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5882217" y="3617639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5665230" y="3330347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5665230" y="3830043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5787461" y="1883256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5920417" y="1883256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6083919" y="1883256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1491996" y="481972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1598942" y="478925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799764" y="1001536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947981" y="1001536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1083985" y="1001536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1325423" y="1001536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2026820" y="4484074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2207143" y="4384735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5816500" y="4086742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419064" y="2832160"/>
            <a:ext cx="8413236" cy="1666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dirty="0">
              <a:latin typeface="Proxima Nova" panose="020B0604020202020204" charset="0"/>
            </a:endParaRPr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08193" y="1191700"/>
            <a:ext cx="3222294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THIRD NORMAL FORM(3NF)</a:t>
            </a:r>
            <a:endParaRPr sz="1400"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E33D51-350C-4FA8-B74F-858906445FAB}"/>
              </a:ext>
            </a:extLst>
          </p:cNvPr>
          <p:cNvSpPr txBox="1"/>
          <p:nvPr/>
        </p:nvSpPr>
        <p:spPr>
          <a:xfrm>
            <a:off x="419064" y="1771857"/>
            <a:ext cx="40572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Table: BOOK_ORDER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BOOK_ORDER (</a:t>
            </a:r>
            <a:r>
              <a:rPr lang="en-US" sz="1200" u="sng" dirty="0" err="1">
                <a:solidFill>
                  <a:schemeClr val="bg1"/>
                </a:solidFill>
                <a:latin typeface="Proxima Nova" panose="020B0604020202020204" charset="0"/>
              </a:rPr>
              <a:t>ISBN_Book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Author_Book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Title_Book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Publisher_Name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Published_Year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Unit_Price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Book_Image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FBFB3-0929-4B34-8817-B706AF700168}"/>
              </a:ext>
            </a:extLst>
          </p:cNvPr>
          <p:cNvSpPr txBox="1"/>
          <p:nvPr/>
        </p:nvSpPr>
        <p:spPr>
          <a:xfrm>
            <a:off x="4849744" y="1712521"/>
            <a:ext cx="40572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Table: SALES_DETAILS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SALES_DETAILS </a:t>
            </a:r>
            <a:r>
              <a:rPr lang="en-US" sz="1200" u="sng" dirty="0">
                <a:solidFill>
                  <a:schemeClr val="bg1"/>
                </a:solidFill>
                <a:latin typeface="Proxima Nova" panose="020B0604020202020204" charset="0"/>
              </a:rPr>
              <a:t>(</a:t>
            </a:r>
            <a:r>
              <a:rPr lang="en-US" sz="1200" u="sng" dirty="0" err="1">
                <a:solidFill>
                  <a:schemeClr val="bg1"/>
                </a:solidFill>
                <a:latin typeface="Proxima Nova" panose="020B0604020202020204" charset="0"/>
              </a:rPr>
              <a:t>Purchase_ID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u="sng" dirty="0" err="1">
                <a:solidFill>
                  <a:schemeClr val="bg1"/>
                </a:solidFill>
                <a:latin typeface="Proxima Nova" panose="020B0604020202020204" charset="0"/>
              </a:rPr>
              <a:t>ISBN_Book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Quantity,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UnitPrice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SalesOrderNumber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)</a:t>
            </a: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pic>
        <p:nvPicPr>
          <p:cNvPr id="2052" name="Picture 4" descr="https://lh3.googleusercontent.com/mSwKExjGHscpGqx4JYQt9P5iQadWbYSzUgEGOvV2m1KYNDpLcFZ0MaliHRVlCf1-MOtkxaUMFL45oA0L8ddYOlGU6qX5dQRCLJF_V9dSv0yWm_K3NVEhn61h-B7avvVJ5I6DcQDf">
            <a:extLst>
              <a:ext uri="{FF2B5EF4-FFF2-40B4-BE49-F238E27FC236}">
                <a16:creationId xmlns:a16="http://schemas.microsoft.com/office/drawing/2014/main" id="{B937925A-825F-49E5-9586-4ED2CB29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4" y="2311340"/>
            <a:ext cx="35337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aNFGb2h2DT16ee9XzpSCsTGlLtVIKiaTd1UfvIYWy0UiqAqAEPxWyr3xMP2kHhjMmMEkKoVwCGV_noRWgj5KzzQ2W9Y_EW84UPhGG8jYLjt4ZiEOEhDD0n14zMsa_BPugNGifcHS">
            <a:extLst>
              <a:ext uri="{FF2B5EF4-FFF2-40B4-BE49-F238E27FC236}">
                <a16:creationId xmlns:a16="http://schemas.microsoft.com/office/drawing/2014/main" id="{DCC67649-71FC-41E4-838D-D4F42036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66" y="2244711"/>
            <a:ext cx="29051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9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419064" y="2832160"/>
            <a:ext cx="8413236" cy="1666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dirty="0">
              <a:latin typeface="Proxima Nova" panose="020B0604020202020204" charset="0"/>
            </a:endParaRPr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E33D51-350C-4FA8-B74F-858906445FAB}"/>
              </a:ext>
            </a:extLst>
          </p:cNvPr>
          <p:cNvSpPr txBox="1"/>
          <p:nvPr/>
        </p:nvSpPr>
        <p:spPr>
          <a:xfrm>
            <a:off x="4701882" y="1924257"/>
            <a:ext cx="50031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Table: CUSTOMER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CUSTOMER </a:t>
            </a:r>
            <a:r>
              <a:rPr lang="en-US" sz="1200" u="sng" dirty="0">
                <a:solidFill>
                  <a:schemeClr val="bg1"/>
                </a:solidFill>
                <a:latin typeface="Proxima Nova" panose="020B0604020202020204" charset="0"/>
              </a:rPr>
              <a:t>(</a:t>
            </a:r>
            <a:r>
              <a:rPr lang="en-US" sz="1200" u="sng" dirty="0" err="1">
                <a:solidFill>
                  <a:schemeClr val="bg1"/>
                </a:solidFill>
                <a:latin typeface="Proxima Nova" panose="020B0604020202020204" charset="0"/>
              </a:rPr>
              <a:t>CustNumber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CustName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CustPhoneNumber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CustAddress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)</a:t>
            </a:r>
          </a:p>
        </p:txBody>
      </p:sp>
      <p:pic>
        <p:nvPicPr>
          <p:cNvPr id="3074" name="Picture 2" descr="https://lh6.googleusercontent.com/AcfT5EHN93iH9i1z4ZCgrOTYDDAqBkIzeSP11cJSw-p5DZTsOSQtveRUmf6qB92sNUHgE0YVA97CeXRHIQ6LBMvqsw5P6DHnNTCdOJjC4hmJs8wTRBscQuP7T0Yo2XZTvPu6Qvk6">
            <a:extLst>
              <a:ext uri="{FF2B5EF4-FFF2-40B4-BE49-F238E27FC236}">
                <a16:creationId xmlns:a16="http://schemas.microsoft.com/office/drawing/2014/main" id="{C250DA46-14AA-4F3F-BA57-1069AA84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73" y="2252004"/>
            <a:ext cx="246697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A3CC4-D0FB-47A1-A4D5-7BD41256ACB2}"/>
              </a:ext>
            </a:extLst>
          </p:cNvPr>
          <p:cNvSpPr txBox="1"/>
          <p:nvPr/>
        </p:nvSpPr>
        <p:spPr>
          <a:xfrm>
            <a:off x="571464" y="1924257"/>
            <a:ext cx="500316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Table: SALES_ORDER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SALES_ORDER </a:t>
            </a:r>
            <a:r>
              <a:rPr lang="en-US" sz="1200" u="sng" dirty="0">
                <a:solidFill>
                  <a:schemeClr val="bg1"/>
                </a:solidFill>
                <a:latin typeface="Proxima Nova" panose="020B0604020202020204" charset="0"/>
              </a:rPr>
              <a:t>(</a:t>
            </a:r>
            <a:r>
              <a:rPr lang="en-US" sz="1200" u="sng" dirty="0" err="1">
                <a:solidFill>
                  <a:schemeClr val="bg1"/>
                </a:solidFill>
                <a:latin typeface="Proxima Nova" panose="020B0604020202020204" charset="0"/>
              </a:rPr>
              <a:t>SalesOrderNumber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SalesOrderDate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CustNumber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)</a:t>
            </a:r>
          </a:p>
        </p:txBody>
      </p:sp>
      <p:pic>
        <p:nvPicPr>
          <p:cNvPr id="4098" name="Picture 2" descr="https://lh6.googleusercontent.com/H2BHnghboO3s8rrFIHwMEhGQbsWmHoHtLBOjimPklcqQDl5KRCUHxLNAqbXzFvOcyF-Ni5olXgf0MDbmI3zZ2ZknpsinQNeL-G1Ad2ZZTcTQ3sskzuB8mh5RYKkgosPzo7oWRblE">
            <a:extLst>
              <a:ext uri="{FF2B5EF4-FFF2-40B4-BE49-F238E27FC236}">
                <a16:creationId xmlns:a16="http://schemas.microsoft.com/office/drawing/2014/main" id="{5ECD5060-DB24-498B-99B0-28798AEFA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28" y="2252004"/>
            <a:ext cx="22955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8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D59-88B2-4C41-95DF-BB1F80D48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pic>
        <p:nvPicPr>
          <p:cNvPr id="5122" name="Picture 2" descr="https://lh4.googleusercontent.com/lgJpSgcxniJzQsnAe1eMkSgXHAzHyAvh0eiosyPZc5HnGJgPao6UpqK1r1LPeAEEz4yGF9UpwB_yzclcCFyrmSoDMZdeqSjZG6zwbQ4GnfSDgZX5auyI9TGDvMl5FDIjc-_Dlc5n">
            <a:extLst>
              <a:ext uri="{FF2B5EF4-FFF2-40B4-BE49-F238E27FC236}">
                <a16:creationId xmlns:a16="http://schemas.microsoft.com/office/drawing/2014/main" id="{8B3A1638-8A95-4181-BFB7-1D726F38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9" y="1251150"/>
            <a:ext cx="7607687" cy="32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31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F0F3-1672-4A56-B6C5-721CBEE4B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647" y="1662250"/>
            <a:ext cx="3162039" cy="1819000"/>
          </a:xfrm>
        </p:spPr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TABLES</a:t>
            </a:r>
            <a:br>
              <a:rPr lang="en-US" sz="40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WITH DATA INTEGRITY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916379-91E0-407B-A4AF-1D646826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68268"/>
              </p:ext>
            </p:extLst>
          </p:nvPr>
        </p:nvGraphicFramePr>
        <p:xfrm>
          <a:off x="3941991" y="1432570"/>
          <a:ext cx="4873362" cy="2278360"/>
        </p:xfrm>
        <a:graphic>
          <a:graphicData uri="http://schemas.openxmlformats.org/drawingml/2006/table">
            <a:tbl>
              <a:tblPr/>
              <a:tblGrid>
                <a:gridCol w="1624454">
                  <a:extLst>
                    <a:ext uri="{9D8B030D-6E8A-4147-A177-3AD203B41FA5}">
                      <a16:colId xmlns:a16="http://schemas.microsoft.com/office/drawing/2014/main" val="2460505599"/>
                    </a:ext>
                  </a:extLst>
                </a:gridCol>
                <a:gridCol w="1624454">
                  <a:extLst>
                    <a:ext uri="{9D8B030D-6E8A-4147-A177-3AD203B41FA5}">
                      <a16:colId xmlns:a16="http://schemas.microsoft.com/office/drawing/2014/main" val="48321608"/>
                    </a:ext>
                  </a:extLst>
                </a:gridCol>
                <a:gridCol w="1624454">
                  <a:extLst>
                    <a:ext uri="{9D8B030D-6E8A-4147-A177-3AD203B41FA5}">
                      <a16:colId xmlns:a16="http://schemas.microsoft.com/office/drawing/2014/main" val="2959248678"/>
                    </a:ext>
                  </a:extLst>
                </a:gridCol>
              </a:tblGrid>
              <a:tr h="4556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ENTITY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PRIMARY KEY</a:t>
                      </a:r>
                      <a:endParaRPr lang="en-US" b="1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FOREIGN KEY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383759"/>
                  </a:ext>
                </a:extLst>
              </a:tr>
              <a:tr h="4556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SALES_ORDER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SalesOrderNumber</a:t>
                      </a:r>
                      <a:endParaRPr lang="en-US" b="1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CustNumber</a:t>
                      </a:r>
                      <a:endParaRPr lang="en-US" b="1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094239"/>
                  </a:ext>
                </a:extLst>
              </a:tr>
              <a:tr h="4556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SALES_DETAILS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Purchase_ID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ISBN_Book</a:t>
                      </a:r>
                      <a:endParaRPr lang="en-US" b="1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148885"/>
                  </a:ext>
                </a:extLst>
              </a:tr>
              <a:tr h="4556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BOOK_ORDER</a:t>
                      </a:r>
                      <a:endParaRPr lang="en-US" b="1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ISBN_Book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13366"/>
                  </a:ext>
                </a:extLst>
              </a:tr>
              <a:tr h="4556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CUSTOMER</a:t>
                      </a:r>
                      <a:endParaRPr lang="en-US" b="1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CustNumber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endParaRPr lang="en-US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234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1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311700" y="36152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DIC</a:t>
            </a:r>
            <a:r>
              <a:rPr lang="en-US" dirty="0"/>
              <a:t>TIONARY</a:t>
            </a:r>
            <a:endParaRPr dirty="0"/>
          </a:p>
        </p:txBody>
      </p:sp>
      <p:cxnSp>
        <p:nvCxnSpPr>
          <p:cNvPr id="614" name="Google Shape;614;p31"/>
          <p:cNvCxnSpPr/>
          <p:nvPr/>
        </p:nvCxnSpPr>
        <p:spPr>
          <a:xfrm>
            <a:off x="311700" y="91592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776ABE5-885C-4164-A0BE-1D79C0257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" t="2370" r="1291"/>
          <a:stretch/>
        </p:blipFill>
        <p:spPr>
          <a:xfrm>
            <a:off x="1524000" y="1233714"/>
            <a:ext cx="6408058" cy="3634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311700" y="36152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DIC</a:t>
            </a:r>
            <a:r>
              <a:rPr lang="en-US" dirty="0"/>
              <a:t>TIONARY</a:t>
            </a:r>
            <a:endParaRPr dirty="0"/>
          </a:p>
        </p:txBody>
      </p:sp>
      <p:cxnSp>
        <p:nvCxnSpPr>
          <p:cNvPr id="614" name="Google Shape;614;p31"/>
          <p:cNvCxnSpPr/>
          <p:nvPr/>
        </p:nvCxnSpPr>
        <p:spPr>
          <a:xfrm>
            <a:off x="311700" y="91592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EDA5E2-58E3-4C07-B40F-890AD895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60993"/>
            <a:ext cx="8382000" cy="344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DEFINITION LANGUAGE</a:t>
            </a:r>
            <a:endParaRPr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-352926" y="1251150"/>
            <a:ext cx="3790645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TABLE: BOOK_ORDER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2" name="Picture 4" descr="https://lh4.googleusercontent.com/yEOVwGKh9_Da-PbTUQzrlHOxX4Flr_26cHXwOUMUMMz4hMpf8iHEWTUCqzyBSZOVb8FN2hz74rHSkvDCNh00HRwetYm2o2J62yL9YQFj5uDQOvCikCk0-8r7FlqxGOcW857gUZTP">
            <a:extLst>
              <a:ext uri="{FF2B5EF4-FFF2-40B4-BE49-F238E27FC236}">
                <a16:creationId xmlns:a16="http://schemas.microsoft.com/office/drawing/2014/main" id="{7FC489D8-AD90-4ABE-9232-1F6614C3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771" y="2541352"/>
            <a:ext cx="4648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D955E5-D19B-42F5-BB20-6F735CF3E22C}"/>
              </a:ext>
            </a:extLst>
          </p:cNvPr>
          <p:cNvSpPr/>
          <p:nvPr/>
        </p:nvSpPr>
        <p:spPr>
          <a:xfrm>
            <a:off x="3785939" y="2143349"/>
            <a:ext cx="1141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OUTPUT:  </a:t>
            </a:r>
          </a:p>
        </p:txBody>
      </p:sp>
      <p:pic>
        <p:nvPicPr>
          <p:cNvPr id="7174" name="Picture 6" descr="https://lh5.googleusercontent.com/znzyMdOF7LP2I9vJwf9OOsgltANqnd_86bMc15FM9CyQbzi2_K47jnKjn1XTlXf5g3iuVX1w1o4C-p8NfjnvFxojtlA96fI7g9SOoBuKhGNNqSQKchp-h8SptZtjLIaUpTWSTr6b">
            <a:extLst>
              <a:ext uri="{FF2B5EF4-FFF2-40B4-BE49-F238E27FC236}">
                <a16:creationId xmlns:a16="http://schemas.microsoft.com/office/drawing/2014/main" id="{DB3A9A51-AD67-4066-B069-3E8A077DB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1" y="1753650"/>
            <a:ext cx="2941788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28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DEFINITION LANGUAGE</a:t>
            </a:r>
            <a:endParaRPr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-352927" y="1269755"/>
            <a:ext cx="3790645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TABLE: CUSTOMER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955E5-D19B-42F5-BB20-6F735CF3E22C}"/>
              </a:ext>
            </a:extLst>
          </p:cNvPr>
          <p:cNvSpPr/>
          <p:nvPr/>
        </p:nvSpPr>
        <p:spPr>
          <a:xfrm>
            <a:off x="3785939" y="2143349"/>
            <a:ext cx="1141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OUTPUT:  </a:t>
            </a:r>
          </a:p>
        </p:txBody>
      </p:sp>
      <p:pic>
        <p:nvPicPr>
          <p:cNvPr id="8194" name="Picture 2" descr="https://lh4.googleusercontent.com/v4ggowgUlHNiy02ADNvoxlhlxRmEMEtoZvpsapabGFGDgrJI_lIuDL_3FYMPDDK45iREWomhWFr8BMjPMeLMc1yCyM0xwXfGknpz_TMuNQp6KuI2CYzGbZxuu02_AS6QEjAffOBd">
            <a:extLst>
              <a:ext uri="{FF2B5EF4-FFF2-40B4-BE49-F238E27FC236}">
                <a16:creationId xmlns:a16="http://schemas.microsoft.com/office/drawing/2014/main" id="{740912E1-F9D3-47E2-8A4D-3A5FB3B5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695738"/>
            <a:ext cx="30194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4.googleusercontent.com/ApGcfLu92fhl9me9C0f5_deAbdo9r4E_ERmxhwneKh4_cXwT9PzkM4K2ICESAqKLld2ba4sGCKFZfnmGWC8lXxod3-uvq0vDd6IRxIgVtej5fZ_5be3RJkhit-OAU4bkz124ocfH">
            <a:extLst>
              <a:ext uri="{FF2B5EF4-FFF2-40B4-BE49-F238E27FC236}">
                <a16:creationId xmlns:a16="http://schemas.microsoft.com/office/drawing/2014/main" id="{5A0DE939-80D7-4422-B349-11F169C6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39" y="2523050"/>
            <a:ext cx="38004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2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DEFINITION LANGUAGE</a:t>
            </a:r>
            <a:endParaRPr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-352926" y="1251150"/>
            <a:ext cx="3790645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TABLE: SALES_DETAILS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955E5-D19B-42F5-BB20-6F735CF3E22C}"/>
              </a:ext>
            </a:extLst>
          </p:cNvPr>
          <p:cNvSpPr/>
          <p:nvPr/>
        </p:nvSpPr>
        <p:spPr>
          <a:xfrm>
            <a:off x="5021181" y="2233196"/>
            <a:ext cx="1141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OUTPUT:  </a:t>
            </a:r>
          </a:p>
        </p:txBody>
      </p:sp>
      <p:pic>
        <p:nvPicPr>
          <p:cNvPr id="9218" name="Picture 2" descr="https://lh3.googleusercontent.com/kw9DyWksv-rgcVzkHZiQzAw_r7Pp3sc-XKrygG751Y8U-xqeHy_f_A-kUvhhK20XBevoxm7GcxdC2PtwUneYrONjNHz_coXqBne2Mo1sfcYoCWSByShS6NzCEFxRRg3J6z7pncQV">
            <a:extLst>
              <a:ext uri="{FF2B5EF4-FFF2-40B4-BE49-F238E27FC236}">
                <a16:creationId xmlns:a16="http://schemas.microsoft.com/office/drawing/2014/main" id="{A45FAE30-BF4F-4546-B344-CBD6AED2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0" y="1738851"/>
            <a:ext cx="36385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6.googleusercontent.com/HH6IeQM08-w1feHuRAH1_OmB04eJAKjnRmeZbU6-5fnLf9e1FLjMQosPyrZqqIrb01Gtch2OwGZDUCzfB-j33uysZhKPdUcqltg1kV-3BttrtPA4m751Sffcjwaplojv0sExbCgD">
            <a:extLst>
              <a:ext uri="{FF2B5EF4-FFF2-40B4-BE49-F238E27FC236}">
                <a16:creationId xmlns:a16="http://schemas.microsoft.com/office/drawing/2014/main" id="{5BD8E173-0CC3-4032-9E87-68A8F390E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181" y="2675450"/>
            <a:ext cx="36195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82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DEFINITION LANGUAGE</a:t>
            </a:r>
            <a:endParaRPr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-352926" y="1251150"/>
            <a:ext cx="3790645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TABLE: SALES_ORDER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955E5-D19B-42F5-BB20-6F735CF3E22C}"/>
              </a:ext>
            </a:extLst>
          </p:cNvPr>
          <p:cNvSpPr/>
          <p:nvPr/>
        </p:nvSpPr>
        <p:spPr>
          <a:xfrm>
            <a:off x="4861377" y="2233196"/>
            <a:ext cx="1141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OUTPUT:  </a:t>
            </a:r>
          </a:p>
        </p:txBody>
      </p:sp>
      <p:pic>
        <p:nvPicPr>
          <p:cNvPr id="10242" name="Picture 2" descr="https://lh6.googleusercontent.com/DlEZaLlCTQ5Su9FD9tC07BdaJ_W45Sjj7Ej7RzLuPeLonpRoBNvxshuDVq1lE4JXV_5m3JU7mvEkQhL9KXNDZkE6YWBKh7oRnOF3wgyKPTGGSocFPSaw0sqEYZFiJOp2Vt3Xrgm6">
            <a:extLst>
              <a:ext uri="{FF2B5EF4-FFF2-40B4-BE49-F238E27FC236}">
                <a16:creationId xmlns:a16="http://schemas.microsoft.com/office/drawing/2014/main" id="{E6F112E7-B55D-424A-818B-61630FCC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4" y="1754773"/>
            <a:ext cx="38290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5.googleusercontent.com/5X3OqGD5C1EiyrcrIPWZ68gG4O04ch3SVW8EAaJ_Dd7RA--fQCRCIEJBtr896MjwJtj2c0iA25Y4bHyaPqyhFMC0SsIw1yqjxnA4bk0AaOVKe7-3R_lKGjJSkHB6rOJb8HBn7X4n">
            <a:extLst>
              <a:ext uri="{FF2B5EF4-FFF2-40B4-BE49-F238E27FC236}">
                <a16:creationId xmlns:a16="http://schemas.microsoft.com/office/drawing/2014/main" id="{7FA0BB5D-69FD-49BF-9CC8-C091168D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77" y="2729165"/>
            <a:ext cx="37623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dirty="0"/>
              <a:t>GROUP MEMBERS</a:t>
            </a:r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dirty="0">
                <a:solidFill>
                  <a:schemeClr val="accent1"/>
                </a:solidFill>
              </a:rPr>
              <a:t>STUDENT ID: 2020834208</a:t>
            </a:r>
            <a:endParaRPr lang="ms-MY"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22008" y="376906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ms-MY" dirty="0">
                <a:solidFill>
                  <a:schemeClr val="accent1"/>
                </a:solidFill>
              </a:rPr>
              <a:t>STUDENT ID:  2020828354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99474" y="362826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820752" y="2138321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dirty="0">
                <a:solidFill>
                  <a:schemeClr val="accent1"/>
                </a:solidFill>
              </a:rPr>
              <a:t>STUDENT ID:  2020617992</a:t>
            </a:r>
            <a:endParaRPr lang="ms-MY" dirty="0"/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822797" y="3898458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dirty="0">
                <a:solidFill>
                  <a:schemeClr val="accent1"/>
                </a:solidFill>
              </a:rPr>
              <a:t>STUDENT  ID: 2020479784</a:t>
            </a:r>
            <a:endParaRPr lang="ms-MY" dirty="0"/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32635" y="362826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734757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dirty="0"/>
              <a:t>NURALYA SAKINAH BINTI ADNAH</a:t>
            </a:r>
            <a:endParaRPr lang="ms-MY"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740535" y="382682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dirty="0"/>
              <a:t>SITI MARSYA MAISARAH BINTI ROSLI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dirty="0"/>
              <a:t>SARRAH SABIHAH BINTI BERHANUDDIN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56862" y="363272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  <a:buFont typeface="Arial"/>
            </a:pPr>
            <a:r>
              <a:rPr lang="es" dirty="0"/>
              <a:t>SARAH HANA BINTI MOHAMADNADZIM</a:t>
            </a:r>
            <a:endParaRPr lang="ms-MY" dirty="0"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ambar 2" descr="Gambar yang mengandungi orang, pakaian, hitam, menyamar&#10;&#10;Penerangan dijana secara automatik">
            <a:extLst>
              <a:ext uri="{FF2B5EF4-FFF2-40B4-BE49-F238E27FC236}">
                <a16:creationId xmlns:a16="http://schemas.microsoft.com/office/drawing/2014/main" id="{2961673E-719E-4326-9AFC-E975923E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44" y="1475042"/>
            <a:ext cx="1017919" cy="1330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Gambar 3" descr="Gambar yang mengandungi pakaian, orang&#10;&#10;Penerangan dijana secara automatik">
            <a:extLst>
              <a:ext uri="{FF2B5EF4-FFF2-40B4-BE49-F238E27FC236}">
                <a16:creationId xmlns:a16="http://schemas.microsoft.com/office/drawing/2014/main" id="{A6C34371-76B7-4489-82FC-B8B9D2F2B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077" y="3200309"/>
            <a:ext cx="1082616" cy="14492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Gambar 4" descr="Gambar yang mengandungi pakaian, orang&#10;&#10;Penerangan dijana secara automatik">
            <a:extLst>
              <a:ext uri="{FF2B5EF4-FFF2-40B4-BE49-F238E27FC236}">
                <a16:creationId xmlns:a16="http://schemas.microsoft.com/office/drawing/2014/main" id="{A6C108BF-1827-4898-BFE2-2AE24AF09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805" y="1473849"/>
            <a:ext cx="1071833" cy="13331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ambar 17">
            <a:extLst>
              <a:ext uri="{FF2B5EF4-FFF2-40B4-BE49-F238E27FC236}">
                <a16:creationId xmlns:a16="http://schemas.microsoft.com/office/drawing/2014/main" id="{02EDE7F3-A625-464E-A634-B346B4C47D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05308" y="3200310"/>
            <a:ext cx="1082616" cy="14492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r>
              <a:rPr lang="en-US" dirty="0"/>
              <a:t>APPLICATION SCREENSHOT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10913" y="1571946"/>
            <a:ext cx="1931541" cy="369332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HOMEPAGE</a:t>
            </a:r>
          </a:p>
        </p:txBody>
      </p:sp>
      <p:pic>
        <p:nvPicPr>
          <p:cNvPr id="1026" name="Picture 2" descr="https://lh5.googleusercontent.com/XJEgTQbQ75o6A7F6bApo1cs4rE9HBqzXNU398FZlRyuRmq7sUzx62ZB7KCCEA3MGBwsRUYMbbkEpU4gE3i3hX8syV5Jzq1PmXLxg-nZEr5bloKaXdD2-uwZOf2aLdO4Hxv9T5_t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3" t="23289" r="13845" b="10156"/>
          <a:stretch/>
        </p:blipFill>
        <p:spPr bwMode="auto">
          <a:xfrm>
            <a:off x="1905856" y="2015494"/>
            <a:ext cx="5141656" cy="281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2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7786" y="2373086"/>
            <a:ext cx="3852201" cy="3675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80" y="775318"/>
            <a:ext cx="2607919" cy="2626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3865" y="513708"/>
            <a:ext cx="276374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/>
                <a:solidFill>
                  <a:schemeClr val="accent4"/>
                </a:solidFill>
                <a:effectLst>
                  <a:reflection blurRad="6350" stA="60000" endA="900" endPos="58000" dir="5400000" sy="-100000" algn="bl" rotWithShape="0"/>
                </a:effectLst>
                <a:latin typeface="Arial Black" panose="020B0A04020102020204" pitchFamily="34" charset="0"/>
              </a:rPr>
              <a:t>BOOK LIST</a:t>
            </a:r>
            <a:endParaRPr lang="en-US" sz="1800" b="1" dirty="0">
              <a:ln/>
              <a:solidFill>
                <a:schemeClr val="accent4"/>
              </a:solidFill>
              <a:effectLst>
                <a:reflection blurRad="6350" stA="60000" endA="900" endPos="58000" dir="5400000" sy="-100000" algn="bl" rotWithShape="0"/>
              </a:effectLst>
              <a:latin typeface="Arial Black" panose="020B0A04020102020204" pitchFamily="34" charset="0"/>
            </a:endParaRPr>
          </a:p>
        </p:txBody>
      </p:sp>
      <p:pic>
        <p:nvPicPr>
          <p:cNvPr id="2050" name="Picture 2" descr="https://lh4.googleusercontent.com/SyEliMB3s8qUVqEpp-oCdbxnZk11Creaikj7Qxq3p6jbx22yor3f0VEy5WgzpwQyTpGgBMyxyZ6YX3OcIteSiqfQc5z0Qw1Flg5nCUq2Wqq2mIsAWwZauLdOAVEcLdOOTL8AUPg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21145" r="12328" b="8317"/>
          <a:stretch/>
        </p:blipFill>
        <p:spPr bwMode="auto">
          <a:xfrm>
            <a:off x="1253445" y="1294543"/>
            <a:ext cx="6529987" cy="30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7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22" y="0"/>
            <a:ext cx="6880936" cy="50532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641" y="644550"/>
            <a:ext cx="6256961" cy="606600"/>
          </a:xfr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ORDER FORM</a:t>
            </a:r>
          </a:p>
        </p:txBody>
      </p:sp>
      <p:pic>
        <p:nvPicPr>
          <p:cNvPr id="3074" name="Picture 2" descr="https://lh5.googleusercontent.com/1_WhR09C7a2Ek3Va98ectbp8fIJjGGqmJaIFQr8NLFE978ynXrtjDg3zKKnOH8zSywuB0t26vpULP7psGnLZqyj1yDtzQBjXPlnZSv31VccbLff9Gcmuko34ifzi0iLmAi9OGrO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21319" r="8968" b="16219"/>
          <a:stretch/>
        </p:blipFill>
        <p:spPr bwMode="auto">
          <a:xfrm>
            <a:off x="1335641" y="1251150"/>
            <a:ext cx="6236413" cy="244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5H0tPb90GAyWx_cuN8gSFs6I1NlWL7D-qGmqG9g7XUPU_2w9VvENMzRn3jYk4ovc8ruTH6buPJ0RcfoyNCLjSsovwWmFPGz2U8B0kyd-hP5iB0liJzjv_S-yKIuYYP10e-9pTRK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" t="70079" r="10160" b="11784"/>
          <a:stretch/>
        </p:blipFill>
        <p:spPr bwMode="auto">
          <a:xfrm>
            <a:off x="1315093" y="3696399"/>
            <a:ext cx="6256961" cy="58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163" y="-1168957"/>
            <a:ext cx="4290078" cy="4092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90" y="644550"/>
            <a:ext cx="6340390" cy="6047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700" y="341250"/>
            <a:ext cx="8520600" cy="6066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INVOICE</a:t>
            </a:r>
          </a:p>
        </p:txBody>
      </p:sp>
      <p:pic>
        <p:nvPicPr>
          <p:cNvPr id="8194" name="Picture 2" descr="https://lh4.googleusercontent.com/2h6rVJYdy_yLxDS0LXq4FEe76RbqOfypWeDzM3evlOkw7rs1AQnQgPipa387CGybSKR8azpbZtICSWORPSwbE-YBfS-7qtejO5L5dLwOLeBBqGpvKMhDfq_Buf0DZfJnZzPg0_5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5" t="21744" r="19740" b="12741"/>
          <a:stretch/>
        </p:blipFill>
        <p:spPr bwMode="auto">
          <a:xfrm>
            <a:off x="2021769" y="1011475"/>
            <a:ext cx="5100462" cy="37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767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16" y="859754"/>
            <a:ext cx="6340390" cy="6047756"/>
          </a:xfrm>
          <a:prstGeom prst="rect">
            <a:avLst/>
          </a:prstGeom>
        </p:spPr>
      </p:pic>
      <p:pic>
        <p:nvPicPr>
          <p:cNvPr id="4098" name="Picture 2" descr="https://lh5.googleusercontent.com/pRyxNF9-NR5UUI06Vx4K5f5OPm0xQmJQLOIavZ8gezbFIsd3ovhHMnKMsXxvtZAnSs3h42DFNX37INqWdaFm6ZHnORneUVsoO2MMWiUHeatPCob88P6emajxvB9kQsEL4DaYOlm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3" t="26219" r="18277" b="11468"/>
          <a:stretch/>
        </p:blipFill>
        <p:spPr bwMode="auto">
          <a:xfrm>
            <a:off x="219232" y="1551399"/>
            <a:ext cx="3675279" cy="23322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226990" y="-21353"/>
            <a:ext cx="10275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https://lh4.googleusercontent.com/TpEhfTn5GRkk9taQWe-cwJagKZ8CzzUZxhyqTozmWkwr6byB6Wqf6EFjIwaYWC2MqhqiWmQ-XPDU2BcqNrJJZpdpWZVZYedNLA1lgduBnhXXhf71u3FBv8YIBQuObL2nXFxKg9PJ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21736" r="46812" b="9477"/>
          <a:stretch/>
        </p:blipFill>
        <p:spPr bwMode="auto">
          <a:xfrm>
            <a:off x="4489807" y="1087134"/>
            <a:ext cx="4530904" cy="35445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3850" y="340537"/>
            <a:ext cx="2024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QUIT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3789" y="340537"/>
            <a:ext cx="270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ORDER SUBFORM</a:t>
            </a:r>
          </a:p>
        </p:txBody>
      </p:sp>
    </p:spTree>
    <p:extLst>
      <p:ext uri="{BB962C8B-B14F-4D97-AF65-F5344CB8AC3E}">
        <p14:creationId xmlns:p14="http://schemas.microsoft.com/office/powerpoint/2010/main" val="500474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401" y="-209271"/>
            <a:ext cx="6907367" cy="28226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4227" y="3207085"/>
            <a:ext cx="6908383" cy="2821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94" y="3024807"/>
            <a:ext cx="1941656" cy="1955266"/>
          </a:xfrm>
          <a:prstGeom prst="rect">
            <a:avLst/>
          </a:prstGeom>
        </p:spPr>
      </p:pic>
      <p:pic>
        <p:nvPicPr>
          <p:cNvPr id="5122" name="Picture 2" descr="https://lh5.googleusercontent.com/_LiPjxyTnu02xqI6UxWjpATT7UqNGKxJtdJEbTXD0vHBtrn3c5NonrJ1xF0jhraBXBSG6vJbu6bDaZ-_QMjojsOv4mF1VLeyzF6MP1KQ6U0V0IPmELvdfkWRn-nUn6lVMZztUOa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2" t="23576" r="31331" b="21764"/>
          <a:stretch/>
        </p:blipFill>
        <p:spPr bwMode="auto">
          <a:xfrm>
            <a:off x="219233" y="947850"/>
            <a:ext cx="4500081" cy="27021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9-ccqBGDrN0Px34x8mlClRgQtGJlzYS8H82tXHPXDzuPMRUBA4Z7og9uz3o8GCsSvUENMfabPemFnMe7VuycvQRTqTUFCBTNDEC4Hr9faKDvrAduncPAEItiCO6Y_OHVwOBe0ab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21866" r="62891" b="32276"/>
          <a:stretch/>
        </p:blipFill>
        <p:spPr bwMode="auto">
          <a:xfrm>
            <a:off x="5208999" y="2031985"/>
            <a:ext cx="3750067" cy="29178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37689" y="226031"/>
            <a:ext cx="282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CUSTOMER 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9964" y="1202076"/>
            <a:ext cx="300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SALES DETAILS FORM</a:t>
            </a:r>
          </a:p>
        </p:txBody>
      </p:sp>
    </p:spTree>
    <p:extLst>
      <p:ext uri="{BB962C8B-B14F-4D97-AF65-F5344CB8AC3E}">
        <p14:creationId xmlns:p14="http://schemas.microsoft.com/office/powerpoint/2010/main" val="2787549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4.googleusercontent.com/JhNQ35SM5oYyPj9A3egp2PrM0w5tabmlp2lkb3YYfsQAlmzgBU9_88AlzNenmr--zjzY6FIhk8xfGG6PucTGp4ufxJvY5W6VVIn-0-tF5sO3B9nwKlJB_ZgrzVmI3uAt25GiFwT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22195" r="49659" b="33724"/>
          <a:stretch/>
        </p:blipFill>
        <p:spPr bwMode="auto">
          <a:xfrm>
            <a:off x="1371601" y="1064808"/>
            <a:ext cx="5528930" cy="29316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64120" y="350811"/>
            <a:ext cx="314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SALES ORDER FORM</a:t>
            </a:r>
          </a:p>
        </p:txBody>
      </p:sp>
    </p:spTree>
    <p:extLst>
      <p:ext uri="{BB962C8B-B14F-4D97-AF65-F5344CB8AC3E}">
        <p14:creationId xmlns:p14="http://schemas.microsoft.com/office/powerpoint/2010/main" val="1592947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LLXVZlV1hgi8QvM7gzVIRt9q1mFnTERx_Adq4xRZsdWT7e-PNdZiOQ68-4bgJ3KomIQ5yOD4K8Fc8h7Q6EvkeExdNbGR5P6foltYiVgmWadFUSVIjmWJJC3TU3tf0kR6UhP4Ord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22170" r="38556" b="9997"/>
          <a:stretch/>
        </p:blipFill>
        <p:spPr bwMode="auto">
          <a:xfrm>
            <a:off x="1940349" y="1002149"/>
            <a:ext cx="4678325" cy="3139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2" name="Picture 4" descr="https://lh3.googleusercontent.com/_I5CBAYLceIwnFhdEnRAiKLAEC-U2bvg3M2iGMcrfoWR3RN2P3YC9QLerllFL8ZISXAvQMzRyjvjeW09BWrAWIB-z1-jWy_AERtjlsno9YoD5l-FJ3gwlBoHezQxxprwkStdt1b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72023" r="19884" b="9260"/>
          <a:stretch/>
        </p:blipFill>
        <p:spPr bwMode="auto">
          <a:xfrm>
            <a:off x="1886857" y="4094046"/>
            <a:ext cx="4731817" cy="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82247" y="443277"/>
            <a:ext cx="311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BOOK LIST FORM</a:t>
            </a:r>
          </a:p>
        </p:txBody>
      </p:sp>
    </p:spTree>
    <p:extLst>
      <p:ext uri="{BB962C8B-B14F-4D97-AF65-F5344CB8AC3E}">
        <p14:creationId xmlns:p14="http://schemas.microsoft.com/office/powerpoint/2010/main" val="427406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46" y="102676"/>
            <a:ext cx="6340390" cy="6047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504" y="319666"/>
            <a:ext cx="3530400" cy="606600"/>
          </a:xfrm>
        </p:spPr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9246" y="926266"/>
            <a:ext cx="7003774" cy="407791"/>
          </a:xfrm>
        </p:spPr>
        <p:txBody>
          <a:bodyPr/>
          <a:lstStyle/>
          <a:p>
            <a:r>
              <a:rPr lang="en-US" sz="1400" dirty="0">
                <a:latin typeface="Arial Black" panose="020B0A04020102020204" pitchFamily="34" charset="0"/>
              </a:rPr>
              <a:t>1) Retrieve the total quantity of books sold by Empire Bookstore.</a:t>
            </a:r>
          </a:p>
        </p:txBody>
      </p:sp>
      <p:pic>
        <p:nvPicPr>
          <p:cNvPr id="9218" name="Picture 2" descr="https://lh4.googleusercontent.com/TfmtttjWWJDGALSHSmrt7AXYlZOZue4AShQtC5vOLGtQE4mVvQT9tEt7tuM_zLen2WQXlu8vyhP5fe_Fso580AiBIL0UmcGS0ax3x_7IhJrkSuWQOVgs3gWba_jy-N7BoNgxlz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18018" r="61373" b="69580"/>
          <a:stretch/>
        </p:blipFill>
        <p:spPr bwMode="auto">
          <a:xfrm>
            <a:off x="1206016" y="1456848"/>
            <a:ext cx="3780180" cy="116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6.googleusercontent.com/69YKO0ICSkhhaHWHcP0JsnX__m3RptmAot-4nCLuw0J0MwVRvV64a5jENECAL1GKOArAE_qpGznf5vBLX8PXZh956F8nb_DQqHn9J5KybOvBqVKKEeX3WSAICwXE3tqbZrmCawi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9" t="16555" r="63508" b="60453"/>
          <a:stretch/>
        </p:blipFill>
        <p:spPr bwMode="auto">
          <a:xfrm>
            <a:off x="5345792" y="2760858"/>
            <a:ext cx="3444949" cy="21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06731" y="2353990"/>
            <a:ext cx="1623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743" y="2309741"/>
            <a:ext cx="1132278" cy="396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21" y="62550"/>
            <a:ext cx="4421882" cy="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85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456" y="311400"/>
            <a:ext cx="7168162" cy="1420500"/>
          </a:xfrm>
        </p:spPr>
        <p:txBody>
          <a:bodyPr/>
          <a:lstStyle/>
          <a:p>
            <a:r>
              <a:rPr lang="en-US" sz="1400" dirty="0">
                <a:latin typeface="Arial Black" panose="020B0A04020102020204" pitchFamily="34" charset="0"/>
              </a:rPr>
              <a:t>2) Retrieve all books with a price between RM50 and RM80.</a:t>
            </a:r>
          </a:p>
        </p:txBody>
      </p:sp>
      <p:pic>
        <p:nvPicPr>
          <p:cNvPr id="10242" name="Picture 2" descr="https://lh6.googleusercontent.com/Ihesumzob1PsBtDE2jI6MQE9apj8qIZBcaI_oA_mPGcNFAAXDWSOyGv5RCoztdJDBjJA3a3Cbmde9LUJ5Ku1jv8BtPmFYwcVndrWKuqd_gy3DWdTrkwCVQ5d6oNxse4TIgo6LoS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7" y="844230"/>
            <a:ext cx="40195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DFoUYF86wazdENOqnctXX-sgBzz7PeCqkLO3IfrgkOzLpHBWGyo-E0Hbq2Da4t3FH7mDXXZYw2Kp_Z-MsiBXg_wddgBJJISF4rPYFCuJ8ciNcmsRaUfwcmkhW-mQyRFSVZCVk2B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7" y="3176462"/>
            <a:ext cx="62198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0706" y="2548635"/>
            <a:ext cx="190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205" y="311400"/>
            <a:ext cx="1938696" cy="1956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030" y="311400"/>
            <a:ext cx="7720004" cy="3154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37" y="2496283"/>
            <a:ext cx="106249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23275" y="22045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>
                <a:solidFill>
                  <a:schemeClr val="accent1"/>
                </a:solidFill>
              </a:rPr>
              <a:t>Brief about primary key, foreign key, data type for all entities etc.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23275" y="3108838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>
                <a:solidFill>
                  <a:schemeClr val="accent1"/>
                </a:solidFill>
              </a:rPr>
              <a:t>Brief the application occur for the company database system.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>
                <a:solidFill>
                  <a:schemeClr val="accent1"/>
                </a:solidFill>
              </a:rPr>
              <a:t>Brief on how to solve the queries and the output.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solidFill>
                  <a:schemeClr val="accent1"/>
                </a:solidFill>
              </a:rPr>
              <a:t>A little bit info about The Empire Bookstore Company.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>
                <a:solidFill>
                  <a:schemeClr val="accent1"/>
                </a:solidFill>
              </a:rPr>
              <a:t>Brief a little about the problem occur and what are the aims.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>
                <a:solidFill>
                  <a:schemeClr val="accent1"/>
                </a:solidFill>
              </a:rPr>
              <a:t>Brief about ERD, 3NF and Relationship.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Company Background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Problem Statement &amp; Objectives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ERD | 3NF Relational | Relationship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3275" y="2136996"/>
            <a:ext cx="216068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Tables | Data Dictionary | Data Definition Language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30535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Application in Database System</a:t>
            </a:r>
            <a:endParaRPr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Examples of SQL Queries.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357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80" y="503302"/>
            <a:ext cx="6169320" cy="45306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1339" y="167425"/>
            <a:ext cx="7661321" cy="1420500"/>
          </a:xfrm>
        </p:spPr>
        <p:txBody>
          <a:bodyPr/>
          <a:lstStyle/>
          <a:p>
            <a:r>
              <a:rPr lang="en-US" sz="1400" dirty="0">
                <a:latin typeface="Arial Black" panose="020B0A04020102020204" pitchFamily="34" charset="0"/>
              </a:rPr>
              <a:t>3) Retrieve the title of book and year published by Simon &amp; Schuster Ltd.</a:t>
            </a:r>
          </a:p>
        </p:txBody>
      </p:sp>
      <p:pic>
        <p:nvPicPr>
          <p:cNvPr id="11266" name="Picture 2" descr="https://lh5.googleusercontent.com/UhimQwRH1H22XEnsHQ2xlkaDvP0oDXcP8Y-FCjNgH3c6eBTCFSbfLQHzzsAjD94ozJnQAF75D6kvO2aIe8Ayj0hS93p2igALJnB_sPoL5ZQu79rRsbxbV1Qk8oWVsauvoPnQ-7R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4" t="18744" r="54010" b="62442"/>
          <a:stretch/>
        </p:blipFill>
        <p:spPr bwMode="auto">
          <a:xfrm>
            <a:off x="977718" y="973105"/>
            <a:ext cx="4465674" cy="143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uJCc0Tukk7CweHEJ2-kPqKzUU9WNWtIoe86k3osV-LGwPWP50387tTWNme1aKiqkoOuj_c0mYkDesH6xaZ4oI4ICn1hx97W0GVkeW3EC93xgz-UYD8WfWPOK6PDa5AvehuXyYbE-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1" t="18761" r="52817" b="60153"/>
          <a:stretch/>
        </p:blipFill>
        <p:spPr bwMode="auto">
          <a:xfrm>
            <a:off x="977718" y="3268974"/>
            <a:ext cx="3817088" cy="144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5090" y="2864251"/>
            <a:ext cx="1138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45A6D-81CB-4E01-86F9-EDEEFFA2B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18" y="2817907"/>
            <a:ext cx="1345758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60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22" y="-251707"/>
            <a:ext cx="4843925" cy="462035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42" y="252088"/>
            <a:ext cx="8935316" cy="1420500"/>
          </a:xfrm>
        </p:spPr>
        <p:txBody>
          <a:bodyPr/>
          <a:lstStyle/>
          <a:p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4) Retrieve the name of the customer who bought the book written by Colleen Hoover.</a:t>
            </a:r>
          </a:p>
          <a:p>
            <a:endParaRPr lang="en-US" dirty="0"/>
          </a:p>
        </p:txBody>
      </p:sp>
      <p:pic>
        <p:nvPicPr>
          <p:cNvPr id="12290" name="Picture 2" descr="https://lh3.googleusercontent.com/kIQy2kH4xKVFh-JAmVPj3avReqPIs5dxoq61e92ciAEvInR2teEGkp5Sp29IUGYIIDJipeyRWye-Ln8p0ZR1gVYhgAf0a-kbQfGP9GVrALA9JL6xIQCzQIbiavI34RIBp-ZSfd0Z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7" t="31516" r="23537" b="52216"/>
          <a:stretch/>
        </p:blipFill>
        <p:spPr bwMode="auto">
          <a:xfrm>
            <a:off x="647271" y="1269561"/>
            <a:ext cx="7476105" cy="10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4948" y="2558265"/>
            <a:ext cx="243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12292" name="Picture 4" descr="https://lh6.googleusercontent.com/UrWDVJZ05E5iR37J2zLRCqrPLE7oljTl7O8p42lUXWcToZpzUZUEZrX9j5LSdTVyZjJfBAHJY9ETF5yWztYElN6A6wdkJyO15h1sheGVhwsP73Gv1nnh60YVzK4i5OgomyEqOKs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2" t="32177" r="60938" b="49790"/>
          <a:stretch/>
        </p:blipFill>
        <p:spPr bwMode="auto">
          <a:xfrm>
            <a:off x="1170059" y="3112623"/>
            <a:ext cx="3817089" cy="133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" y="2532354"/>
            <a:ext cx="1421015" cy="396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224" y="1781990"/>
            <a:ext cx="4930008" cy="47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34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72" y="-195275"/>
            <a:ext cx="6340390" cy="604775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311" y="229206"/>
            <a:ext cx="6613356" cy="1420500"/>
          </a:xfrm>
        </p:spPr>
        <p:txBody>
          <a:bodyPr/>
          <a:lstStyle/>
          <a:p>
            <a:r>
              <a:rPr lang="en-US" sz="1400" dirty="0">
                <a:latin typeface="Arial Black" panose="020B0A04020102020204" pitchFamily="34" charset="0"/>
              </a:rPr>
              <a:t>5) Retrieve the book title that </a:t>
            </a:r>
            <a:r>
              <a:rPr lang="en-US" sz="1400" dirty="0" err="1">
                <a:latin typeface="Arial Black" panose="020B0A04020102020204" pitchFamily="34" charset="0"/>
              </a:rPr>
              <a:t>Ameena</a:t>
            </a:r>
            <a:r>
              <a:rPr lang="en-US" sz="1400" dirty="0">
                <a:latin typeface="Arial Black" panose="020B0A04020102020204" pitchFamily="34" charset="0"/>
              </a:rPr>
              <a:t> bought.</a:t>
            </a:r>
          </a:p>
        </p:txBody>
      </p:sp>
      <p:pic>
        <p:nvPicPr>
          <p:cNvPr id="13314" name="Picture 2" descr="https://lh3.googleusercontent.com/1RuwdNUQc36ZhU8MVvfKLHToYYHmHi6W2JacNQsd6CAWC7hEg48qOwqW3WvsrNXCllzmTvBEFuhJawOSgi8wieYQFvXCKx8Hsy4XowMyzIq_ZxQot7T7aaZt-LivlT9CtH7ksK4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t="32560" r="19493" b="51902"/>
          <a:stretch/>
        </p:blipFill>
        <p:spPr bwMode="auto">
          <a:xfrm>
            <a:off x="710516" y="939455"/>
            <a:ext cx="8323309" cy="1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5.googleusercontent.com/diqBpj0AqNM3TxsuSEem9wEzORe9bxAP1ybqY8TypNna0QrBDlEyvsrjH3Yzz5DmHiHr5ePDTlOLGVW0ToaiFpyfRq3mZV4mwSXJm4pPafdOhDfOYzbao6YNCqBl5Xiw6Vw6QXXX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" t="19350" r="73873" b="58910"/>
          <a:stretch/>
        </p:blipFill>
        <p:spPr bwMode="auto">
          <a:xfrm>
            <a:off x="868526" y="2931002"/>
            <a:ext cx="2860158" cy="149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4400" y="2485330"/>
            <a:ext cx="190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35" y="2432329"/>
            <a:ext cx="1098160" cy="396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162" y="3451701"/>
            <a:ext cx="1938696" cy="1956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640" y="2499040"/>
            <a:ext cx="1938696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3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05" y="218932"/>
            <a:ext cx="8804953" cy="1420500"/>
          </a:xfrm>
        </p:spPr>
        <p:txBody>
          <a:bodyPr/>
          <a:lstStyle/>
          <a:p>
            <a:r>
              <a:rPr lang="en-US" sz="1400" dirty="0">
                <a:latin typeface="Arial Black" panose="020B0A04020102020204" pitchFamily="34" charset="0"/>
              </a:rPr>
              <a:t>6) Retrieve the title of the book, author name and publisher name which has at least published the book in 2016.</a:t>
            </a:r>
          </a:p>
        </p:txBody>
      </p:sp>
      <p:pic>
        <p:nvPicPr>
          <p:cNvPr id="14338" name="Picture 2" descr="https://lh6.googleusercontent.com/lvmMdBB26S6j4SBjW_kMZr8-pVfNtsUxgKd17xAFtZEJIt8dC2cAikPnnuNEeOnqAY5I5XgNibi4eNvj9oe6rkbw-2P2d468AuSzdTeVt7PnLMRQ_udzyH6tgLab7HX__3ZBpa0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0" t="19110" r="48319" b="69692"/>
          <a:stretch/>
        </p:blipFill>
        <p:spPr bwMode="auto">
          <a:xfrm>
            <a:off x="696493" y="1275190"/>
            <a:ext cx="5858539" cy="102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4.googleusercontent.com/X8ZNESdXGYhUh0bt46R1kmZJRG8pFvuPz8LJtlS2GVOLlpqPH60orz6YHtFhXlZDoERsWBwGhMdYP6nQGj8gKV0R7CW_2khusC-PwqshmCSkD5JHAVSloqzk0J_ELRK6DJf7Hp3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6" t="18291" r="40145" b="54610"/>
          <a:stretch/>
        </p:blipFill>
        <p:spPr bwMode="auto">
          <a:xfrm>
            <a:off x="696493" y="2952506"/>
            <a:ext cx="5911703" cy="20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6493" y="2470322"/>
            <a:ext cx="213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93" y="2451311"/>
            <a:ext cx="1027376" cy="396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62" y="2778099"/>
            <a:ext cx="1938696" cy="1956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297" y="2778099"/>
            <a:ext cx="7718205" cy="31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5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3" y="-1110363"/>
            <a:ext cx="6340390" cy="604775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951" y="260029"/>
            <a:ext cx="8084072" cy="1420500"/>
          </a:xfrm>
        </p:spPr>
        <p:txBody>
          <a:bodyPr/>
          <a:lstStyle/>
          <a:p>
            <a:r>
              <a:rPr lang="en-US" sz="1200" dirty="0">
                <a:latin typeface="Arial Black" panose="020B0A04020102020204" pitchFamily="34" charset="0"/>
              </a:rPr>
              <a:t>7) Retrieved the book names that customers purchased in January 2022.</a:t>
            </a:r>
          </a:p>
        </p:txBody>
      </p:sp>
      <p:pic>
        <p:nvPicPr>
          <p:cNvPr id="15362" name="Picture 2" descr="https://lh6.googleusercontent.com/LWHtpBWDkqXQs8dk5Kcc3-OMK-FU6vdjwWBoN7jCQZcsxMNNzZ8nPPi-ZppdfNXcaMvKu3sROphY5QRuRwb99dP1twwX8unqLv7A5YGW47pv11Nt0sjECEjotn6Eq6ifyQ0mYQ3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9" y="719387"/>
            <a:ext cx="56769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lh5.googleusercontent.com/8MWjJGVI7aDHhPOgvqnkD1uYxGT888ZCag-DifaZF9rQX17C2A_3XEnkOPcQtj8VeiNnXy_m1-WdAafQ-2put9zx4hZIqKFQpaeyCKdaImfFJEvZZqp6Rq5hGgHP0Ty2Fjajnk7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09" y="2803792"/>
            <a:ext cx="26098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40" y="2369701"/>
            <a:ext cx="19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09" y="2314983"/>
            <a:ext cx="118020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00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181" y="-295406"/>
            <a:ext cx="5451119" cy="519952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580" y="270304"/>
            <a:ext cx="8969339" cy="1420500"/>
          </a:xfrm>
        </p:spPr>
        <p:txBody>
          <a:bodyPr/>
          <a:lstStyle/>
          <a:p>
            <a:r>
              <a:rPr lang="en-US" sz="1400" dirty="0">
                <a:latin typeface="Arial Black" panose="020B0A04020102020204" pitchFamily="34" charset="0"/>
              </a:rPr>
              <a:t>8) Selects all books from the “</a:t>
            </a:r>
            <a:r>
              <a:rPr lang="en-US" sz="1400" dirty="0" err="1">
                <a:latin typeface="Arial Black" panose="020B0A04020102020204" pitchFamily="34" charset="0"/>
              </a:rPr>
              <a:t>Book_Order</a:t>
            </a:r>
            <a:r>
              <a:rPr lang="en-US" sz="1400" dirty="0">
                <a:latin typeface="Arial Black" panose="020B0A04020102020204" pitchFamily="34" charset="0"/>
              </a:rPr>
              <a:t>” table, sorted by the “</a:t>
            </a:r>
            <a:r>
              <a:rPr lang="en-US" sz="1400" dirty="0" err="1">
                <a:latin typeface="Arial Black" panose="020B0A04020102020204" pitchFamily="34" charset="0"/>
              </a:rPr>
              <a:t>Published_Year</a:t>
            </a:r>
            <a:r>
              <a:rPr lang="en-US" sz="1400" dirty="0">
                <a:latin typeface="Arial Black" panose="020B0A04020102020204" pitchFamily="34" charset="0"/>
              </a:rPr>
              <a:t>” column.</a:t>
            </a:r>
          </a:p>
        </p:txBody>
      </p:sp>
      <p:pic>
        <p:nvPicPr>
          <p:cNvPr id="16386" name="Picture 2" descr="https://lh3.googleusercontent.com/N9JFsl5JtinfrbR19Zh0VJfSEPRCQBEZ-XE9U0Qux2z9sQvGOdrRicVy8UCJQBUsZv_vkVEjDqKyX-pifww5IDK7rH5iCxm9DepgM_uZO7aa7EtEgwP2ILqhBojz_Bd1HGUM3cp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16359" r="65785" b="69979"/>
          <a:stretch/>
        </p:blipFill>
        <p:spPr bwMode="auto">
          <a:xfrm>
            <a:off x="911533" y="1071739"/>
            <a:ext cx="2469695" cy="10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32" y="2492239"/>
            <a:ext cx="7035394" cy="2383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6359" y="2066566"/>
            <a:ext cx="1654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Before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652" y="2008846"/>
            <a:ext cx="1938696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8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71" y="315778"/>
            <a:ext cx="6407729" cy="4705759"/>
          </a:xfrm>
          <a:prstGeom prst="rect">
            <a:avLst/>
          </a:prstGeom>
        </p:spPr>
      </p:pic>
      <p:pic>
        <p:nvPicPr>
          <p:cNvPr id="17410" name="Picture 2" descr="https://lh6.googleusercontent.com/z673MEv2wV8ZBZtMDsCgchsCheQqmp2Y5L1Nj6XJZefjZw9uFKazg53VvY22L1vKRO4zmET8DT3UTB4g-qQwD2Nhl8EIdJQi-OaziQZw86_k9FxR6cCHAFGwLMywhDAVbl3JTO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2" t="18825" r="7866" b="30920"/>
          <a:stretch/>
        </p:blipFill>
        <p:spPr bwMode="auto">
          <a:xfrm>
            <a:off x="909264" y="1526996"/>
            <a:ext cx="6873412" cy="252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4850" y="1005918"/>
            <a:ext cx="165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After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12" y="1005918"/>
            <a:ext cx="982374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29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127" y="274736"/>
            <a:ext cx="6964189" cy="1420500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9) Retrieve the price of the cheapest and expensive book.</a:t>
            </a:r>
          </a:p>
        </p:txBody>
      </p:sp>
      <p:pic>
        <p:nvPicPr>
          <p:cNvPr id="18436" name="Picture 4" descr="https://lh3.googleusercontent.com/Lblrk7KUa_bY0zs_4FadPo1vFVMxK2PlSYaMsXANNnXdc_g25-qy25e7KWWFv3mSMJFPOxA4OBYHKTgMylsLmGvEIF5gtc8i0R_3JvXXFm0WDMSYKBLi5Ue80rNZnNsiN3Odk9R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18831" r="63850" b="70006"/>
          <a:stretch/>
        </p:blipFill>
        <p:spPr bwMode="auto">
          <a:xfrm>
            <a:off x="599127" y="1083864"/>
            <a:ext cx="6453963" cy="122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0916" y="2572472"/>
            <a:ext cx="133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18438" name="Picture 6" descr="https://lh4.googleusercontent.com/UEVwL00dUsvurQ2ALISP3prCuhpL1eAG4uqRmI0oQo4DZO19d5NZ-DEgWQIdtJuErmkbvxOQc06zcRgjhSfufRS4G-AvYIjkKie0sIGrIZDaFK3U7Ae-pBBAQqB_H7n4dEkH1-U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18199" r="62808" b="65628"/>
          <a:stretch/>
        </p:blipFill>
        <p:spPr bwMode="auto">
          <a:xfrm>
            <a:off x="1040916" y="3097111"/>
            <a:ext cx="5348177" cy="141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88" y="2528223"/>
            <a:ext cx="1575641" cy="396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585" y="2772189"/>
            <a:ext cx="7718205" cy="31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5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67562"/>
            <a:ext cx="8938517" cy="1420500"/>
          </a:xfrm>
        </p:spPr>
        <p:txBody>
          <a:bodyPr/>
          <a:lstStyle/>
          <a:p>
            <a:r>
              <a:rPr lang="en-US" sz="1400" dirty="0">
                <a:latin typeface="Arial Black" panose="020B0A04020102020204" pitchFamily="34" charset="0"/>
              </a:rPr>
              <a:t>10)  Retrieved the name and phone number of a customer who bought more than 2 books.</a:t>
            </a:r>
          </a:p>
        </p:txBody>
      </p:sp>
      <p:pic>
        <p:nvPicPr>
          <p:cNvPr id="19458" name="Picture 2" descr="https://lh3.googleusercontent.com/EnT6LHSYE0gEXnBWqMoQkjK3vi-5fNguKkzyp4Ig4RAY6SbN-b0KU1I-qKo45RDEb9Jo3md_PuSgyVbgEgeEJ-8YYCyvefL4swAn47Z94OJWlKM63XAjwLiJ2ZRuAZzIcdxY9Xy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18082" r="15880" b="64007"/>
          <a:stretch/>
        </p:blipFill>
        <p:spPr bwMode="auto">
          <a:xfrm>
            <a:off x="431515" y="877812"/>
            <a:ext cx="8560066" cy="10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5.googleusercontent.com/Pqdoij_wv4qN_2a1LSdpqG7bMB4qso4C10AGoaC4AivsJ0tEbMFXNzXhIVaLO7O7vFVkOj7xROo6A-IUIvKXdAd9qV8X9IcM0CE3EqskbCeFn1OerZNlFdN7uH7B1OMRS70_L7S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t="18102" r="73958" b="60386"/>
          <a:stretch/>
        </p:blipFill>
        <p:spPr bwMode="auto">
          <a:xfrm>
            <a:off x="721223" y="2782385"/>
            <a:ext cx="3413051" cy="17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1223" y="2271895"/>
            <a:ext cx="3123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38" y="2227646"/>
            <a:ext cx="1194662" cy="396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515" y="630377"/>
            <a:ext cx="6340390" cy="60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3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5690477" y="1923328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 YOU!</a:t>
            </a:r>
            <a:endParaRPr dirty="0"/>
          </a:p>
        </p:txBody>
      </p:sp>
      <p:sp>
        <p:nvSpPr>
          <p:cNvPr id="1127" name="Google Shape;1127;p40"/>
          <p:cNvSpPr txBox="1">
            <a:spLocks noGrp="1"/>
          </p:cNvSpPr>
          <p:nvPr>
            <p:ph type="subTitle" idx="1"/>
          </p:nvPr>
        </p:nvSpPr>
        <p:spPr>
          <a:xfrm>
            <a:off x="5660172" y="2440444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Does anyone have any question?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uFill>
                  <a:noFill/>
                </a:uFill>
                <a:hlinkClick r:id="rId3"/>
              </a:rPr>
              <a:t>addyouremail@freepik.com</a:t>
            </a:r>
            <a:endParaRPr sz="10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160495" y="620593"/>
            <a:ext cx="5355885" cy="3902313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40"/>
          <p:cNvGrpSpPr/>
          <p:nvPr/>
        </p:nvGrpSpPr>
        <p:grpSpPr>
          <a:xfrm>
            <a:off x="4077226" y="3526070"/>
            <a:ext cx="137636" cy="137629"/>
            <a:chOff x="266768" y="1721375"/>
            <a:chExt cx="397907" cy="397887"/>
          </a:xfrm>
        </p:grpSpPr>
        <p:sp>
          <p:nvSpPr>
            <p:cNvPr id="1270" name="Google Shape;1270;p4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0"/>
          <p:cNvGrpSpPr/>
          <p:nvPr/>
        </p:nvGrpSpPr>
        <p:grpSpPr>
          <a:xfrm>
            <a:off x="4268945" y="3526070"/>
            <a:ext cx="137622" cy="137629"/>
            <a:chOff x="864491" y="1723250"/>
            <a:chExt cx="397866" cy="397887"/>
          </a:xfrm>
        </p:grpSpPr>
        <p:sp>
          <p:nvSpPr>
            <p:cNvPr id="1273" name="Google Shape;1273;p4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40"/>
          <p:cNvSpPr/>
          <p:nvPr/>
        </p:nvSpPr>
        <p:spPr>
          <a:xfrm>
            <a:off x="4460678" y="3526139"/>
            <a:ext cx="168752" cy="13763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064051" y="637632"/>
            <a:ext cx="4448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 </a:t>
            </a:r>
            <a:r>
              <a:rPr lang="es" sz="2000" dirty="0"/>
              <a:t>COMPANY BACKGROUND</a:t>
            </a:r>
            <a:endParaRPr sz="2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836965" y="1398498"/>
            <a:ext cx="4514235" cy="2768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ourier New"/>
              <a:buChar char="o"/>
            </a:pPr>
            <a:r>
              <a:rPr lang="en-GB" dirty="0"/>
              <a:t>Founded in 2015 by Farah Natasha and </a:t>
            </a:r>
            <a:r>
              <a:rPr lang="en-GB" dirty="0" err="1"/>
              <a:t>Nilofa</a:t>
            </a:r>
            <a:r>
              <a:rPr lang="en-GB" dirty="0"/>
              <a:t> Emer Khan.</a:t>
            </a:r>
            <a:endParaRPr lang="ms-MY" dirty="0"/>
          </a:p>
          <a:p>
            <a:pPr marL="0" indent="0"/>
            <a:endParaRPr lang="en-GB" dirty="0"/>
          </a:p>
          <a:p>
            <a:pPr marL="171450" indent="-171450">
              <a:buFont typeface="Courier New"/>
              <a:buChar char="o"/>
            </a:pPr>
            <a:r>
              <a:rPr lang="en-GB" dirty="0"/>
              <a:t>Has 3 walk-in stores, each located in Shah </a:t>
            </a:r>
            <a:r>
              <a:rPr lang="en-GB" dirty="0" err="1"/>
              <a:t>Alam</a:t>
            </a:r>
            <a:r>
              <a:rPr lang="en-GB" dirty="0"/>
              <a:t>, Seremban and Kuala Lumpur. </a:t>
            </a:r>
          </a:p>
          <a:p>
            <a:pPr marL="0" indent="0"/>
            <a:endParaRPr lang="en-GB" dirty="0"/>
          </a:p>
          <a:p>
            <a:pPr marL="171450" indent="-171450">
              <a:buFont typeface="Courier New"/>
              <a:buChar char="o"/>
            </a:pPr>
            <a:r>
              <a:rPr lang="en-GB" dirty="0"/>
              <a:t>The company’s sales have been drastically increased and the company cannot key-in the data manually. </a:t>
            </a:r>
          </a:p>
          <a:p>
            <a:pPr marL="0" indent="0"/>
            <a:endParaRPr lang="en-GB" dirty="0"/>
          </a:p>
          <a:p>
            <a:pPr marL="171450" indent="-171450">
              <a:buFont typeface="Courier New"/>
              <a:buChar char="o"/>
            </a:pPr>
            <a:r>
              <a:rPr lang="en-GB" dirty="0"/>
              <a:t>This system help the worker and customer to purchase the book based on online order because of the long time period RMO</a:t>
            </a:r>
          </a:p>
          <a:p>
            <a:pPr marL="0" indent="0"/>
            <a:endParaRPr lang="en-GB" dirty="0"/>
          </a:p>
          <a:p>
            <a:pPr marL="171450" indent="-171450">
              <a:buFont typeface="Courier New"/>
              <a:buChar char="o"/>
            </a:pPr>
            <a:r>
              <a:rPr lang="en-GB" dirty="0"/>
              <a:t>The client could access and key-in the data by the given entities: </a:t>
            </a:r>
            <a:r>
              <a:rPr lang="en-GB" b="1" dirty="0"/>
              <a:t>Book Order</a:t>
            </a:r>
            <a:r>
              <a:rPr lang="en-GB" dirty="0"/>
              <a:t>, </a:t>
            </a:r>
            <a:r>
              <a:rPr lang="en-GB" b="1" dirty="0"/>
              <a:t>Sales Details</a:t>
            </a:r>
            <a:r>
              <a:rPr lang="en-GB" dirty="0"/>
              <a:t>, </a:t>
            </a:r>
            <a:r>
              <a:rPr lang="en-GB" b="1" dirty="0"/>
              <a:t>Sales Order </a:t>
            </a:r>
            <a:r>
              <a:rPr lang="en-GB" dirty="0"/>
              <a:t>and </a:t>
            </a:r>
            <a:r>
              <a:rPr lang="en-GB" b="1" dirty="0"/>
              <a:t>Customer</a:t>
            </a:r>
            <a:r>
              <a:rPr lang="en-GB" dirty="0"/>
              <a:t>.</a:t>
            </a:r>
          </a:p>
          <a:p>
            <a:pPr marL="0" indent="0"/>
            <a:endParaRPr lang="en-GB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ms-MY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064051" y="1227114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ambar 4">
            <a:extLst>
              <a:ext uri="{FF2B5EF4-FFF2-40B4-BE49-F238E27FC236}">
                <a16:creationId xmlns:a16="http://schemas.microsoft.com/office/drawing/2014/main" id="{2B4D6470-1B67-4C5F-9EE7-07FF8D88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23" y="1956298"/>
            <a:ext cx="3379397" cy="16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PROBLEM STATEMENT &amp; OBJECTIVES</a:t>
            </a:r>
            <a:endParaRPr dirty="0"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819930" y="3495259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Can easy access to check the availability of the book.</a:t>
            </a:r>
            <a:endParaRPr dirty="0"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2"/>
          </p:nvPr>
        </p:nvSpPr>
        <p:spPr>
          <a:xfrm>
            <a:off x="6422072" y="348590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Can make system systematic.</a:t>
            </a:r>
            <a:endParaRPr dirty="0"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Can execute calculation of the book correctly.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26630" y="33951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DIFFICULT TO KEEP IN TRACK THE AVAILABLE BOOK</a:t>
            </a:r>
            <a:endParaRPr dirty="0"/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6328772" y="342645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DIFFICULT FOR MANAGEMENT TO FUNCTION PROPERLY.</a:t>
            </a:r>
            <a:endParaRPr dirty="0"/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3563943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MISCALCULATION IN SALES OCCUR</a:t>
            </a:r>
            <a:endParaRPr dirty="0"/>
          </a:p>
        </p:txBody>
      </p:sp>
      <p:sp>
        <p:nvSpPr>
          <p:cNvPr id="282" name="Google Shape;282;p25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84" name="Google Shape;284;p25"/>
            <p:cNvSpPr/>
            <p:nvPr/>
          </p:nvSpPr>
          <p:spPr>
            <a:xfrm>
              <a:off x="666690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8826600" y="2050775"/>
              <a:ext cx="917300" cy="917300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8248175" y="1305300"/>
              <a:ext cx="2071425" cy="240617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5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88" name="Google Shape;288;p25"/>
            <p:cNvSpPr/>
            <p:nvPr/>
          </p:nvSpPr>
          <p:spPr>
            <a:xfrm>
              <a:off x="1261825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4145450" y="1440150"/>
              <a:ext cx="2050900" cy="2127575"/>
            </a:xfrm>
            <a:custGeom>
              <a:avLst/>
              <a:gdLst/>
              <a:ahLst/>
              <a:cxnLst/>
              <a:rect l="l" t="t" r="r" b="b"/>
              <a:pathLst>
                <a:path w="82036" h="85103" extrusionOk="0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5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522156" y="315257"/>
            <a:ext cx="482904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ENTITY RELATIONAL DIAGRAM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3437105" y="2851443"/>
            <a:ext cx="4883615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!RULES!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Each customer can make many order. Each order is made only by a single customer.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Each order contained many sales details. Each sales details occupied by only one order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Each book generates many sales details. Each sales details occupied by only one book.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3593180" y="83247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107215" y="1594146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1210498" y="1756252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1549751" y="3425191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1545654" y="1657767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1405433" y="3045578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1479984" y="3148173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1480671" y="3208372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1564804" y="3238464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001882" y="3208372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031975" y="2845847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031975" y="2788398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124314" y="2788398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2497770" y="2788398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2527176" y="2871155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2527176" y="3189895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826773" y="1841759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890381" y="1841759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958099" y="184175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987519" y="1933411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988192" y="2429296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077123" y="2459402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1787783" y="2459402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1762475" y="2412208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765213" y="3403305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878077" y="3373887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908170" y="3002481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908170" y="2943657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994351" y="2943657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1893802" y="2943657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1923894" y="3053785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1852766" y="3048314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1679717" y="2771984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1679717" y="2313023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1680404" y="2256247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1768633" y="2256247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2702961" y="2226155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2733067" y="2114666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2733067" y="2062001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1627051" y="2771296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1964943" y="1404683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1964943" y="1492239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1935524" y="2068833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1449891" y="2098252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1391067" y="2098252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1391067" y="2183072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1391067" y="2621508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1319939" y="2601671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1778049" y="832470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2543910" y="1546655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2362286" y="3384647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266464" y="3218638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279956" y="1633921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6207A-F3B9-4835-BAB9-966414C5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252" y="1036047"/>
            <a:ext cx="4759420" cy="18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419064" y="2832160"/>
            <a:ext cx="8413236" cy="1666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(</a:t>
            </a:r>
            <a:r>
              <a:rPr lang="en-US" dirty="0" err="1">
                <a:latin typeface="Proxima Nova" panose="020B0604020202020204" charset="0"/>
              </a:rPr>
              <a:t>SalesOrderNumber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SalesOrderDate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CustNumber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CustName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CustPhoneNumber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CustAddress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Purchase_ID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ISBN_Book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Title_Book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Author_Name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Pubisher_Name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Published_Year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Unit_Price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Book_Image</a:t>
            </a:r>
            <a:r>
              <a:rPr lang="en-US" dirty="0">
                <a:latin typeface="Proxima Nova" panose="020B0604020202020204" charset="0"/>
              </a:rPr>
              <a:t>)</a:t>
            </a: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r>
              <a:rPr lang="en-US" dirty="0" err="1">
                <a:latin typeface="Proxima Nova" panose="020B0604020202020204" charset="0"/>
              </a:rPr>
              <a:t>Parrtial</a:t>
            </a:r>
            <a:r>
              <a:rPr lang="en-US" dirty="0">
                <a:latin typeface="Proxima Nova" panose="020B0604020202020204" charset="0"/>
              </a:rPr>
              <a:t> Dependency:</a:t>
            </a:r>
          </a:p>
          <a:p>
            <a:pPr marL="0" lvl="0" indent="0" algn="l"/>
            <a:r>
              <a:rPr lang="en-US" dirty="0" err="1">
                <a:latin typeface="Proxima Nova" panose="020B0604020202020204" charset="0"/>
              </a:rPr>
              <a:t>SalesOrderNumber</a:t>
            </a:r>
            <a:r>
              <a:rPr lang="en-US" dirty="0">
                <a:latin typeface="Proxima Nova" panose="020B0604020202020204" charset="0"/>
              </a:rPr>
              <a:t>            </a:t>
            </a:r>
            <a:r>
              <a:rPr lang="en-US" dirty="0" err="1">
                <a:latin typeface="Proxima Nova" panose="020B0604020202020204" charset="0"/>
              </a:rPr>
              <a:t>SalesOrderDate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CustNumber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CustName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CustPhoneNumber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CustAddress</a:t>
            </a:r>
            <a:endParaRPr lang="en-US" dirty="0">
              <a:latin typeface="Proxima Nova" panose="020B0604020202020204" charset="0"/>
            </a:endParaRPr>
          </a:p>
          <a:p>
            <a:pPr marL="0" lvl="0" indent="0" algn="l"/>
            <a:r>
              <a:rPr lang="en-US" dirty="0" err="1">
                <a:latin typeface="Proxima Nova" panose="020B0604020202020204" charset="0"/>
              </a:rPr>
              <a:t>ISBN_Book</a:t>
            </a:r>
            <a:r>
              <a:rPr lang="en-US" dirty="0">
                <a:latin typeface="Proxima Nova" panose="020B0604020202020204" charset="0"/>
              </a:rPr>
              <a:t>   	       </a:t>
            </a:r>
            <a:r>
              <a:rPr lang="en-US" dirty="0" err="1">
                <a:latin typeface="Proxima Nova" panose="020B0604020202020204" charset="0"/>
              </a:rPr>
              <a:t>Title_Book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Author_Name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Pubisher_Name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Published_Year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Unit_Price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Book_Image</a:t>
            </a:r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r>
              <a:rPr lang="en-US" dirty="0">
                <a:latin typeface="Proxima Nova" panose="020B0604020202020204" charset="0"/>
              </a:rPr>
              <a:t>Transitive Dependency:</a:t>
            </a:r>
          </a:p>
          <a:p>
            <a:pPr marL="0" lvl="0" indent="0" algn="l"/>
            <a:r>
              <a:rPr lang="en-US" dirty="0" err="1">
                <a:latin typeface="Proxima Nova" panose="020B0604020202020204" charset="0"/>
              </a:rPr>
              <a:t>CustNumber</a:t>
            </a:r>
            <a:r>
              <a:rPr lang="en-US" dirty="0">
                <a:latin typeface="Proxima Nova" panose="020B0604020202020204" charset="0"/>
              </a:rPr>
              <a:t>            </a:t>
            </a:r>
            <a:r>
              <a:rPr lang="en-US" dirty="0" err="1">
                <a:latin typeface="Proxima Nova" panose="020B0604020202020204" charset="0"/>
              </a:rPr>
              <a:t>CustName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CustPhoneNumber</a:t>
            </a:r>
            <a:r>
              <a:rPr lang="en-US" dirty="0">
                <a:latin typeface="Proxima Nova" panose="020B0604020202020204" charset="0"/>
              </a:rPr>
              <a:t>, </a:t>
            </a:r>
            <a:r>
              <a:rPr lang="en-US" dirty="0" err="1">
                <a:latin typeface="Proxima Nova" panose="020B0604020202020204" charset="0"/>
              </a:rPr>
              <a:t>CustAddress</a:t>
            </a:r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dirty="0">
              <a:latin typeface="Proxima Nova" panose="020B0604020202020204" charset="0"/>
            </a:endParaRPr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08193" y="1191700"/>
            <a:ext cx="3222294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FIRST NORMAL FORM (1NF)</a:t>
            </a:r>
            <a:endParaRPr sz="1400"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https://lh6.googleusercontent.com/xzUsS4Psj4riShTtysfMDlLkQjbPmd8K3Kcp7AIWlZsZXPKstuHWcBNFQLekjG51sltfSuQJTxwbfQFa81EJd89yMKP3tD3JiCSEP93wCNFTts9sE3pXKcA8g_YzC9hZyfWZ5pQu">
            <a:extLst>
              <a:ext uri="{FF2B5EF4-FFF2-40B4-BE49-F238E27FC236}">
                <a16:creationId xmlns:a16="http://schemas.microsoft.com/office/drawing/2014/main" id="{EBF214A6-943D-498C-835C-52758CC4F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1" y="1714275"/>
            <a:ext cx="7666148" cy="108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19EEE4-52A6-4A8B-A548-D016F17CA439}"/>
              </a:ext>
            </a:extLst>
          </p:cNvPr>
          <p:cNvCxnSpPr/>
          <p:nvPr/>
        </p:nvCxnSpPr>
        <p:spPr>
          <a:xfrm>
            <a:off x="1669312" y="3750524"/>
            <a:ext cx="255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F1939-77D4-4E36-BBAA-1995E788956D}"/>
              </a:ext>
            </a:extLst>
          </p:cNvPr>
          <p:cNvCxnSpPr>
            <a:cxnSpLocks/>
          </p:cNvCxnSpPr>
          <p:nvPr/>
        </p:nvCxnSpPr>
        <p:spPr>
          <a:xfrm>
            <a:off x="1244009" y="3923414"/>
            <a:ext cx="318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70AA9A-AD9D-4CD3-A808-0B165BAAAEFA}"/>
              </a:ext>
            </a:extLst>
          </p:cNvPr>
          <p:cNvCxnSpPr/>
          <p:nvPr/>
        </p:nvCxnSpPr>
        <p:spPr>
          <a:xfrm>
            <a:off x="1244009" y="4369981"/>
            <a:ext cx="318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419064" y="2832160"/>
            <a:ext cx="8413236" cy="1666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dirty="0">
              <a:latin typeface="Proxima Nova" panose="020B0604020202020204" charset="0"/>
            </a:endParaRPr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08193" y="1191700"/>
            <a:ext cx="3222294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SECOND NORMAL FORM(2NF)</a:t>
            </a:r>
            <a:endParaRPr sz="1400"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E33D51-350C-4FA8-B74F-858906445FAB}"/>
              </a:ext>
            </a:extLst>
          </p:cNvPr>
          <p:cNvSpPr txBox="1"/>
          <p:nvPr/>
        </p:nvSpPr>
        <p:spPr>
          <a:xfrm>
            <a:off x="419064" y="1771857"/>
            <a:ext cx="40572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Table: BOOK_ORDER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BOOK_ORDER (</a:t>
            </a:r>
            <a:r>
              <a:rPr lang="en-US" sz="1200" u="sng" dirty="0" err="1">
                <a:solidFill>
                  <a:schemeClr val="bg1"/>
                </a:solidFill>
                <a:latin typeface="Proxima Nova" panose="020B0604020202020204" charset="0"/>
              </a:rPr>
              <a:t>ISBN_Book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Author_Book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Title_Book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Publisher_Name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Published_Year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Unit_Price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Book_Image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FBFB3-0929-4B34-8817-B706AF700168}"/>
              </a:ext>
            </a:extLst>
          </p:cNvPr>
          <p:cNvSpPr txBox="1"/>
          <p:nvPr/>
        </p:nvSpPr>
        <p:spPr>
          <a:xfrm>
            <a:off x="4849744" y="1712521"/>
            <a:ext cx="40572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Table: SALES_DETAILS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SALES_DETAILS </a:t>
            </a:r>
            <a:r>
              <a:rPr lang="en-US" sz="1200" u="sng" dirty="0">
                <a:solidFill>
                  <a:schemeClr val="bg1"/>
                </a:solidFill>
                <a:latin typeface="Proxima Nova" panose="020B0604020202020204" charset="0"/>
              </a:rPr>
              <a:t>(</a:t>
            </a:r>
            <a:r>
              <a:rPr lang="en-US" sz="1200" u="sng" dirty="0" err="1">
                <a:solidFill>
                  <a:schemeClr val="bg1"/>
                </a:solidFill>
                <a:latin typeface="Proxima Nova" panose="020B0604020202020204" charset="0"/>
              </a:rPr>
              <a:t>Purchase_ID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u="sng" dirty="0" err="1">
                <a:solidFill>
                  <a:schemeClr val="bg1"/>
                </a:solidFill>
                <a:latin typeface="Proxima Nova" panose="020B0604020202020204" charset="0"/>
              </a:rPr>
              <a:t>ISBN_Book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Quantity,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UnitPrice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oxima Nova" panose="020B0604020202020204" charset="0"/>
              </a:rPr>
              <a:t>SalesOrderNumber</a:t>
            </a:r>
            <a:r>
              <a:rPr lang="en-US" sz="1200" dirty="0">
                <a:solidFill>
                  <a:schemeClr val="bg1"/>
                </a:solidFill>
                <a:latin typeface="Proxima Nova" panose="020B0604020202020204" charset="0"/>
              </a:rPr>
              <a:t>)</a:t>
            </a: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pic>
        <p:nvPicPr>
          <p:cNvPr id="2052" name="Picture 4" descr="https://lh3.googleusercontent.com/mSwKExjGHscpGqx4JYQt9P5iQadWbYSzUgEGOvV2m1KYNDpLcFZ0MaliHRVlCf1-MOtkxaUMFL45oA0L8ddYOlGU6qX5dQRCLJF_V9dSv0yWm_K3NVEhn61h-B7avvVJ5I6DcQDf">
            <a:extLst>
              <a:ext uri="{FF2B5EF4-FFF2-40B4-BE49-F238E27FC236}">
                <a16:creationId xmlns:a16="http://schemas.microsoft.com/office/drawing/2014/main" id="{B937925A-825F-49E5-9586-4ED2CB29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4" y="2311340"/>
            <a:ext cx="35337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aNFGb2h2DT16ee9XzpSCsTGlLtVIKiaTd1UfvIYWy0UiqAqAEPxWyr3xMP2kHhjMmMEkKoVwCGV_noRWgj5KzzQ2W9Y_EW84UPhGG8jYLjt4ZiEOEhDD0n14zMsa_BPugNGifcHS">
            <a:extLst>
              <a:ext uri="{FF2B5EF4-FFF2-40B4-BE49-F238E27FC236}">
                <a16:creationId xmlns:a16="http://schemas.microsoft.com/office/drawing/2014/main" id="{DCC67649-71FC-41E4-838D-D4F42036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66" y="2244711"/>
            <a:ext cx="29051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4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419064" y="2832160"/>
            <a:ext cx="8413236" cy="1666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lang="en-US" dirty="0">
              <a:latin typeface="Proxima Nova" panose="020B0604020202020204" charset="0"/>
            </a:endParaRPr>
          </a:p>
          <a:p>
            <a:pPr marL="0" lvl="0" indent="0" algn="l"/>
            <a:endParaRPr dirty="0">
              <a:latin typeface="Proxima Nova" panose="020B0604020202020204" charset="0"/>
            </a:endParaRPr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E33D51-350C-4FA8-B74F-858906445FAB}"/>
              </a:ext>
            </a:extLst>
          </p:cNvPr>
          <p:cNvSpPr txBox="1"/>
          <p:nvPr/>
        </p:nvSpPr>
        <p:spPr>
          <a:xfrm>
            <a:off x="1220185" y="1695785"/>
            <a:ext cx="62554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xima Nova" panose="020B0604020202020204" charset="0"/>
              </a:rPr>
              <a:t>Table: SALES_ORDER</a:t>
            </a:r>
          </a:p>
          <a:p>
            <a:endParaRPr lang="en-US" sz="16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Proxima Nova" panose="020B0604020202020204" charset="0"/>
              </a:rPr>
              <a:t>SALES_ORDER </a:t>
            </a:r>
            <a:r>
              <a:rPr lang="en-US" sz="1600" u="sng" dirty="0">
                <a:solidFill>
                  <a:schemeClr val="bg1"/>
                </a:solidFill>
                <a:latin typeface="Proxima Nova" panose="020B0604020202020204" charset="0"/>
              </a:rPr>
              <a:t>(</a:t>
            </a:r>
            <a:r>
              <a:rPr lang="en-US" sz="1600" u="sng" dirty="0" err="1">
                <a:solidFill>
                  <a:schemeClr val="bg1"/>
                </a:solidFill>
                <a:latin typeface="Proxima Nova" panose="020B0604020202020204" charset="0"/>
              </a:rPr>
              <a:t>SalesOrderNumber</a:t>
            </a:r>
            <a:r>
              <a:rPr lang="en-US" sz="16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Proxima Nova" panose="020B0604020202020204" charset="0"/>
              </a:rPr>
              <a:t>SalesOrderDate</a:t>
            </a:r>
            <a:r>
              <a:rPr lang="en-US" sz="1600" dirty="0">
                <a:solidFill>
                  <a:schemeClr val="bg1"/>
                </a:solidFill>
                <a:latin typeface="Proxima Nova" panose="020B060402020202020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Proxima Nova" panose="020B0604020202020204" charset="0"/>
              </a:rPr>
              <a:t>CustNumber</a:t>
            </a:r>
            <a:r>
              <a:rPr lang="en-US" sz="1600" dirty="0">
                <a:solidFill>
                  <a:schemeClr val="bg1"/>
                </a:solidFill>
                <a:latin typeface="Proxima Nova" panose="020B0604020202020204" charset="0"/>
              </a:rPr>
              <a:t>)</a:t>
            </a:r>
          </a:p>
        </p:txBody>
      </p:sp>
      <p:pic>
        <p:nvPicPr>
          <p:cNvPr id="3074" name="Picture 2" descr="https://lh6.googleusercontent.com/AcfT5EHN93iH9i1z4ZCgrOTYDDAqBkIzeSP11cJSw-p5DZTsOSQtveRUmf6qB92sNUHgE0YVA97CeXRHIQ6LBMvqsw5P6DHnNTCdOJjC4hmJs8wTRBscQuP7T0Yo2XZTvPu6Qvk6">
            <a:extLst>
              <a:ext uri="{FF2B5EF4-FFF2-40B4-BE49-F238E27FC236}">
                <a16:creationId xmlns:a16="http://schemas.microsoft.com/office/drawing/2014/main" id="{C250DA46-14AA-4F3F-BA57-1069AA84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73" y="2296286"/>
            <a:ext cx="3075590" cy="110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0827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924</Words>
  <Application>Microsoft Office PowerPoint</Application>
  <PresentationFormat>On-screen Show (16:9)</PresentationFormat>
  <Paragraphs>241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Bree Serif</vt:lpstr>
      <vt:lpstr>Proxima Nova</vt:lpstr>
      <vt:lpstr>Arabic Typesetting</vt:lpstr>
      <vt:lpstr>Roboto Black</vt:lpstr>
      <vt:lpstr>Arial</vt:lpstr>
      <vt:lpstr>Roboto Light</vt:lpstr>
      <vt:lpstr>Times New Roman</vt:lpstr>
      <vt:lpstr>Roboto Mono Thin</vt:lpstr>
      <vt:lpstr>Courier New</vt:lpstr>
      <vt:lpstr>Aldhabi</vt:lpstr>
      <vt:lpstr>Roboto Thin</vt:lpstr>
      <vt:lpstr>Arial Black</vt:lpstr>
      <vt:lpstr>WEB PROPOSAL</vt:lpstr>
      <vt:lpstr>EMPIRE BOOKSTORE INFORMATION SYSTEM</vt:lpstr>
      <vt:lpstr>GROUP MEMBERS</vt:lpstr>
      <vt:lpstr>TABLE OF CONTENTS</vt:lpstr>
      <vt:lpstr> COMPANY BACKGROUND</vt:lpstr>
      <vt:lpstr>PROBLEM STATEMENT &amp; OBJECTIVES</vt:lpstr>
      <vt:lpstr>ENTITY RELATIONAL DIAGRAM</vt:lpstr>
      <vt:lpstr>NORMALIZATION</vt:lpstr>
      <vt:lpstr>NORMALIZATION</vt:lpstr>
      <vt:lpstr>NORMALIZATION</vt:lpstr>
      <vt:lpstr>NORMALIZATION</vt:lpstr>
      <vt:lpstr>NORMALIZATION</vt:lpstr>
      <vt:lpstr>RELATIONSHIP</vt:lpstr>
      <vt:lpstr>TABLES WITH DATA INTEGRITY</vt:lpstr>
      <vt:lpstr>DATA DICTIONARY</vt:lpstr>
      <vt:lpstr>DATA DICTIONARY</vt:lpstr>
      <vt:lpstr>DATA DEFINITION LANGUAGE</vt:lpstr>
      <vt:lpstr>DATA DEFINITION LANGUAGE</vt:lpstr>
      <vt:lpstr>DATA DEFINITION LANGUAGE</vt:lpstr>
      <vt:lpstr>DATA DEFINITION LANGUAGE</vt:lpstr>
      <vt:lpstr>APPLICATION SCREENSHOT</vt:lpstr>
      <vt:lpstr>PowerPoint Presentation</vt:lpstr>
      <vt:lpstr>ORDER FORM</vt:lpstr>
      <vt:lpstr>INVOICE</vt:lpstr>
      <vt:lpstr>PowerPoint Presentation</vt:lpstr>
      <vt:lpstr>PowerPoint Presentation</vt:lpstr>
      <vt:lpstr>PowerPoint Presentation</vt:lpstr>
      <vt:lpstr>PowerPoint Presentation</vt:lpstr>
      <vt:lpstr>SQL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EMPIRE BOOKSTORE DATABASE PRESENTATION</dc:title>
  <cp:lastModifiedBy>Nuralya Sakinah</cp:lastModifiedBy>
  <cp:revision>137</cp:revision>
  <dcterms:modified xsi:type="dcterms:W3CDTF">2022-01-26T12:42:23Z</dcterms:modified>
</cp:coreProperties>
</file>